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6" r:id="rId1"/>
  </p:sldMasterIdLst>
  <p:handoutMasterIdLst>
    <p:handoutMasterId r:id="rId18"/>
  </p:handoutMasterIdLst>
  <p:sldIdLst>
    <p:sldId id="256" r:id="rId2"/>
    <p:sldId id="282" r:id="rId3"/>
    <p:sldId id="262" r:id="rId4"/>
    <p:sldId id="264" r:id="rId5"/>
    <p:sldId id="270" r:id="rId6"/>
    <p:sldId id="271" r:id="rId7"/>
    <p:sldId id="273" r:id="rId8"/>
    <p:sldId id="272" r:id="rId9"/>
    <p:sldId id="274" r:id="rId10"/>
    <p:sldId id="275" r:id="rId11"/>
    <p:sldId id="279" r:id="rId12"/>
    <p:sldId id="281" r:id="rId13"/>
    <p:sldId id="280" r:id="rId14"/>
    <p:sldId id="283" r:id="rId15"/>
    <p:sldId id="278" r:id="rId16"/>
    <p:sldId id="277" r:id="rId17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F0A53-EA70-46AD-BF1F-04514DF2CCB5}" type="datetimeFigureOut">
              <a:rPr lang="pl-PL" smtClean="0"/>
              <a:t>02.09.2021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91892-CAEC-474B-8C2D-228672C3BE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4159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5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1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4373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228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4900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70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846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884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7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65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00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1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4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9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8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23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4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  <p:sldLayoutId id="2147483979" r:id="rId13"/>
    <p:sldLayoutId id="2147483980" r:id="rId14"/>
    <p:sldLayoutId id="2147483981" r:id="rId15"/>
    <p:sldLayoutId id="21474839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60717" y="1371600"/>
            <a:ext cx="8713286" cy="2510287"/>
          </a:xfrm>
        </p:spPr>
        <p:txBody>
          <a:bodyPr>
            <a:normAutofit fontScale="90000"/>
          </a:bodyPr>
          <a:lstStyle/>
          <a:p>
            <a:pPr algn="l"/>
            <a:r>
              <a:rPr lang="pl-PL" sz="7200" b="1" dirty="0" smtClean="0"/>
              <a:t>egzamin, </a:t>
            </a:r>
            <a:br>
              <a:rPr lang="pl-PL" sz="7200" b="1" dirty="0" smtClean="0"/>
            </a:br>
            <a:r>
              <a:rPr lang="pl-PL" sz="7200" b="1" dirty="0" smtClean="0"/>
              <a:t>       </a:t>
            </a:r>
            <a:r>
              <a:rPr lang="pl-PL" sz="6000" b="1" dirty="0" smtClean="0"/>
              <a:t>egzamin, </a:t>
            </a:r>
            <a:br>
              <a:rPr lang="pl-PL" sz="6000" b="1" dirty="0" smtClean="0"/>
            </a:br>
            <a:r>
              <a:rPr lang="pl-PL" sz="6000" b="1" dirty="0" smtClean="0"/>
              <a:t>                    </a:t>
            </a:r>
            <a:r>
              <a:rPr lang="pl-PL" b="1" dirty="0" smtClean="0"/>
              <a:t>egzamin….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4400" b="1" dirty="0"/>
              <a:t>m</a:t>
            </a:r>
            <a:r>
              <a:rPr lang="pl-PL" sz="4400" b="1" dirty="0" smtClean="0"/>
              <a:t>aj </a:t>
            </a:r>
            <a:r>
              <a:rPr lang="pl-PL" sz="4400" b="1" dirty="0" smtClean="0"/>
              <a:t>2022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42207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>
                <a:solidFill>
                  <a:schemeClr val="tx1"/>
                </a:solidFill>
              </a:rPr>
              <a:t>Dokumenty, na podstawie których przyznawane jest dostosowanie </a:t>
            </a:r>
            <a:r>
              <a:rPr lang="pl-PL" sz="2800" u="sng" dirty="0">
                <a:solidFill>
                  <a:schemeClr val="tx1"/>
                </a:solidFill>
              </a:rPr>
              <a:t>formy </a:t>
            </a:r>
            <a:r>
              <a:rPr lang="pl-PL" sz="2800" dirty="0">
                <a:solidFill>
                  <a:schemeClr val="tx1"/>
                </a:solidFill>
              </a:rPr>
              <a:t>lub</a:t>
            </a:r>
            <a:r>
              <a:rPr lang="pl-PL" sz="2800" u="sng" dirty="0">
                <a:solidFill>
                  <a:schemeClr val="tx1"/>
                </a:solidFill>
              </a:rPr>
              <a:t> warunków </a:t>
            </a:r>
            <a:r>
              <a:rPr lang="pl-PL" sz="2800" dirty="0">
                <a:solidFill>
                  <a:schemeClr val="tx1"/>
                </a:solidFill>
              </a:rPr>
              <a:t>przeprowadzania </a:t>
            </a:r>
            <a:r>
              <a:rPr lang="pl-PL" sz="2800" dirty="0" smtClean="0">
                <a:solidFill>
                  <a:schemeClr val="tx1"/>
                </a:solidFill>
              </a:rPr>
              <a:t>egzaminu: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z="2800" dirty="0">
                <a:solidFill>
                  <a:schemeClr val="tx1"/>
                </a:solidFill>
              </a:rPr>
              <a:t>orzeczenie o potrzebie kształcenia specjalnego wydane </a:t>
            </a:r>
            <a:r>
              <a:rPr lang="pl-PL" sz="2800" dirty="0" smtClean="0">
                <a:solidFill>
                  <a:schemeClr val="tx1"/>
                </a:solidFill>
              </a:rPr>
              <a:t> ze </a:t>
            </a:r>
            <a:r>
              <a:rPr lang="pl-PL" sz="2800" dirty="0">
                <a:solidFill>
                  <a:schemeClr val="tx1"/>
                </a:solidFill>
              </a:rPr>
              <a:t>względu na </a:t>
            </a:r>
            <a:r>
              <a:rPr lang="pl-PL" sz="2800" dirty="0" smtClean="0">
                <a:solidFill>
                  <a:schemeClr val="tx1"/>
                </a:solidFill>
              </a:rPr>
              <a:t>niepełnosprawność lub niedostosowanie społeczne</a:t>
            </a:r>
          </a:p>
          <a:p>
            <a:r>
              <a:rPr lang="pl-PL" sz="2800" dirty="0">
                <a:solidFill>
                  <a:schemeClr val="tx1"/>
                </a:solidFill>
              </a:rPr>
              <a:t>orzeczenie o potrzebie indywidualnego </a:t>
            </a:r>
            <a:r>
              <a:rPr lang="pl-PL" sz="2800" dirty="0" smtClean="0">
                <a:solidFill>
                  <a:schemeClr val="tx1"/>
                </a:solidFill>
              </a:rPr>
              <a:t>nauczania</a:t>
            </a:r>
          </a:p>
          <a:p>
            <a:r>
              <a:rPr lang="pl-PL" sz="2800" dirty="0">
                <a:solidFill>
                  <a:schemeClr val="tx1"/>
                </a:solidFill>
              </a:rPr>
              <a:t>zaświadczenie o stanie zdrowia wydane przez </a:t>
            </a:r>
            <a:r>
              <a:rPr lang="pl-PL" sz="2800" dirty="0" smtClean="0">
                <a:solidFill>
                  <a:schemeClr val="tx1"/>
                </a:solidFill>
              </a:rPr>
              <a:t>lekarza</a:t>
            </a:r>
          </a:p>
          <a:p>
            <a:r>
              <a:rPr lang="pl-PL" sz="2800" dirty="0">
                <a:solidFill>
                  <a:schemeClr val="tx1"/>
                </a:solidFill>
              </a:rPr>
              <a:t>opinia </a:t>
            </a:r>
            <a:r>
              <a:rPr lang="pl-PL" sz="2800" dirty="0" smtClean="0">
                <a:solidFill>
                  <a:schemeClr val="tx1"/>
                </a:solidFill>
              </a:rPr>
              <a:t>PPP, </a:t>
            </a:r>
            <a:r>
              <a:rPr lang="pl-PL" sz="2800" dirty="0">
                <a:solidFill>
                  <a:schemeClr val="tx1"/>
                </a:solidFill>
              </a:rPr>
              <a:t>o specyficznych trudnościach w uczeniu </a:t>
            </a:r>
            <a:r>
              <a:rPr lang="pl-PL" sz="2800" dirty="0" smtClean="0">
                <a:solidFill>
                  <a:schemeClr val="tx1"/>
                </a:solidFill>
              </a:rPr>
              <a:t>się</a:t>
            </a:r>
          </a:p>
          <a:p>
            <a:r>
              <a:rPr lang="pl-PL" sz="2800" dirty="0">
                <a:solidFill>
                  <a:schemeClr val="tx1"/>
                </a:solidFill>
              </a:rPr>
              <a:t>opinia rady pedagogicznej w </a:t>
            </a:r>
            <a:r>
              <a:rPr lang="pl-PL" sz="2800" dirty="0" smtClean="0">
                <a:solidFill>
                  <a:schemeClr val="tx1"/>
                </a:solidFill>
              </a:rPr>
              <a:t>szczególnych przypadkach np. uczniom powracającym z zagranicy, cudzoziemcom, uczniom w sytuacji kryzysowej, traumatycznej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566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156115" cy="4488611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Powyższe dokumenty: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orzeczenia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opinie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zaświadczenia lekarskie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/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należy złożyć do wychowawcy klasy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(najpóźniej do </a:t>
            </a:r>
            <a:r>
              <a:rPr lang="pl-PL" dirty="0" smtClean="0">
                <a:solidFill>
                  <a:schemeClr val="tx1"/>
                </a:solidFill>
              </a:rPr>
              <a:t>15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października </a:t>
            </a:r>
            <a:r>
              <a:rPr lang="pl-PL" dirty="0" smtClean="0">
                <a:solidFill>
                  <a:schemeClr val="tx1"/>
                </a:solidFill>
              </a:rPr>
              <a:t>2021)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60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ZGODA RODZICA NA DOSTOSOWANIA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>
                <a:solidFill>
                  <a:schemeClr val="tx1"/>
                </a:solidFill>
              </a:rPr>
              <a:t>- w listopadzie szkoła przygotuje dokument z informacją o proponowanych dla ucznia dostosowaniach form lub/i warunków przeprowadzania egzaminu – rodzic zostanie zapoznany z tym dokumentem </a:t>
            </a:r>
            <a:r>
              <a:rPr lang="pl-PL" u="sng" dirty="0" smtClean="0">
                <a:solidFill>
                  <a:schemeClr val="tx1"/>
                </a:solidFill>
              </a:rPr>
              <a:t>do 26 listopada</a:t>
            </a:r>
            <a:r>
              <a:rPr lang="pl-PL" dirty="0" smtClean="0">
                <a:solidFill>
                  <a:schemeClr val="tx1"/>
                </a:solidFill>
              </a:rPr>
              <a:t> złoży pisemną deklarację o korzystaniu lub niekorzystaniu przez dziecko z proponowanych dostosowań;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78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WYBÓR JĘZYKA OBCEGO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solidFill>
                  <a:schemeClr val="tx1"/>
                </a:solidFill>
              </a:rPr>
              <a:t>u</a:t>
            </a:r>
            <a:r>
              <a:rPr lang="pl-PL" sz="2800" dirty="0" smtClean="0">
                <a:solidFill>
                  <a:schemeClr val="tx1"/>
                </a:solidFill>
              </a:rPr>
              <a:t>czeń może wybrać język, którego uczy się w szkole – angielski lub niemiecki;</a:t>
            </a:r>
          </a:p>
          <a:p>
            <a:r>
              <a:rPr lang="pl-PL" sz="2800" dirty="0">
                <a:solidFill>
                  <a:schemeClr val="tx1"/>
                </a:solidFill>
              </a:rPr>
              <a:t>d</a:t>
            </a:r>
            <a:r>
              <a:rPr lang="pl-PL" sz="2800" dirty="0" smtClean="0">
                <a:solidFill>
                  <a:schemeClr val="tx1"/>
                </a:solidFill>
              </a:rPr>
              <a:t>o 30 września rodzice wypełniają i przekazują wychowawcy deklaracje z wyborem języka obcego;</a:t>
            </a:r>
          </a:p>
          <a:p>
            <a:r>
              <a:rPr lang="pl-PL" sz="2800" dirty="0">
                <a:solidFill>
                  <a:schemeClr val="tx1"/>
                </a:solidFill>
              </a:rPr>
              <a:t>w</a:t>
            </a:r>
            <a:r>
              <a:rPr lang="pl-PL" sz="2800" dirty="0" smtClean="0">
                <a:solidFill>
                  <a:schemeClr val="tx1"/>
                </a:solidFill>
              </a:rPr>
              <a:t> wyjątkowych sytuacjach do lutego można zmienić deklarację wyboru języka;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936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 i ZAŚWIADCZENIA</a:t>
            </a:r>
            <a:endParaRPr lang="pl-PL" dirty="0"/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677334" y="1703389"/>
            <a:ext cx="8596668" cy="388077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solidFill>
                  <a:schemeClr val="tx1"/>
                </a:solidFill>
              </a:rPr>
              <a:t>w</a:t>
            </a:r>
            <a:r>
              <a:rPr lang="pl-PL" sz="2800" dirty="0" smtClean="0">
                <a:solidFill>
                  <a:schemeClr val="tx1"/>
                </a:solidFill>
              </a:rPr>
              <a:t>yniki egzaminu uczeń pozna 1 lipca 2022 –                    w systemie będzie można zobaczyć swój wynik               z każdego egzaminu i z poszczególnych zadań egzaminacyjnych;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8 lipca każdy uczeń otrzyma zaświadczenie o szczegółowych wynikach – w skali procentowej i centylowej;</a:t>
            </a:r>
          </a:p>
          <a:p>
            <a:r>
              <a:rPr lang="pl-PL" sz="2800" dirty="0">
                <a:solidFill>
                  <a:schemeClr val="tx1"/>
                </a:solidFill>
              </a:rPr>
              <a:t>w</a:t>
            </a:r>
            <a:r>
              <a:rPr lang="pl-PL" sz="2800" dirty="0" smtClean="0">
                <a:solidFill>
                  <a:schemeClr val="tx1"/>
                </a:solidFill>
              </a:rPr>
              <a:t>yniki egzaminu są ostateczne i nie mogą być podważane na drodze sądowej;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90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948906" y="1190445"/>
            <a:ext cx="81950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>
              <a:latin typeface="Arial" panose="020B0604020202020204" pitchFamily="34" charset="0"/>
            </a:endParaRP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Więcej informacji o egzaminie ósmoklasisty, w tym przykładowe zadania wraz z rozwiązaniami, jest dostępnych w informatorach o egzaminie ósmoklasisty, opublikowanych na stronie internetowej Centralnej Komisji Egzaminacyjnej </a:t>
            </a:r>
            <a:endParaRPr lang="pl-PL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l-P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l-PL" dirty="0" smtClean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https://cke.gov.pl/egzamin-osmoklasisty/informatory/). </a:t>
            </a: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endParaRPr lang="pl-PL" dirty="0"/>
          </a:p>
          <a:p>
            <a:r>
              <a:rPr lang="pl-PL" dirty="0"/>
              <a:t>Na stronie internetowej CKE w zakładce poświęconej egzaminowi ósmoklasisty dostępne są również: </a:t>
            </a:r>
          </a:p>
          <a:p>
            <a:r>
              <a:rPr lang="pl-PL" dirty="0"/>
              <a:t>a. przykładowe arkusze egzaminacyjne wraz z rozwiązaniami </a:t>
            </a:r>
          </a:p>
          <a:p>
            <a:r>
              <a:rPr lang="pl-PL" dirty="0"/>
              <a:t>b. arkusze egzaminu próbnego wraz z rozwiązaniami </a:t>
            </a:r>
          </a:p>
          <a:p>
            <a:r>
              <a:rPr lang="pl-PL" dirty="0"/>
              <a:t>c. zestawy ćwiczeniowe (8) umożliwiające powtórzenie materiału z języka polskiego, matematyki i języków obcych </a:t>
            </a:r>
          </a:p>
          <a:p>
            <a:r>
              <a:rPr lang="pl-PL" dirty="0"/>
              <a:t>d. arkusze wykorzystane do przeprowadzenia egzaminu ósmoklasisty w latach </a:t>
            </a:r>
            <a:r>
              <a:rPr lang="pl-PL" dirty="0" smtClean="0"/>
              <a:t>2019–2021. </a:t>
            </a:r>
            <a:endParaRPr lang="pl-PL" dirty="0"/>
          </a:p>
          <a:p>
            <a:r>
              <a:rPr lang="pl-PL" dirty="0"/>
              <a:t>	</a:t>
            </a:r>
          </a:p>
          <a:p>
            <a:endParaRPr lang="pl-PL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9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743200"/>
            <a:ext cx="8596668" cy="2182482"/>
          </a:xfrm>
        </p:spPr>
        <p:txBody>
          <a:bodyPr>
            <a:normAutofit/>
          </a:bodyPr>
          <a:lstStyle/>
          <a:p>
            <a:pPr algn="ctr"/>
            <a:r>
              <a:rPr lang="pl-PL" sz="5400" i="1" dirty="0" smtClean="0">
                <a:solidFill>
                  <a:schemeClr val="tx1"/>
                </a:solidFill>
              </a:rPr>
              <a:t>Dziękuję za uwagę</a:t>
            </a:r>
            <a:endParaRPr lang="pl-PL" sz="5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91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 EGZAMINIE…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332411"/>
            <a:ext cx="8596668" cy="4708951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W 2022 roku egzamin będzie obejmował wiadomości i umiejętności określone w </a:t>
            </a:r>
            <a:r>
              <a:rPr lang="pl-PL" b="1" dirty="0" smtClean="0"/>
              <a:t>wymaganiach egzaminacyjnych </a:t>
            </a:r>
            <a:r>
              <a:rPr lang="pl-PL" dirty="0" smtClean="0"/>
              <a:t>(w zakresie języka polskiego, matematyki i języka obcego);</a:t>
            </a:r>
          </a:p>
          <a:p>
            <a:r>
              <a:rPr lang="pl-PL" dirty="0" smtClean="0"/>
              <a:t> Egzamin jest </a:t>
            </a:r>
            <a:r>
              <a:rPr lang="pl-PL" b="1" dirty="0" smtClean="0"/>
              <a:t>obowiązkowy</a:t>
            </a:r>
            <a:r>
              <a:rPr lang="pl-PL" dirty="0" smtClean="0"/>
              <a:t> – jest warunkiem ukończenia szkoły podstawowej;</a:t>
            </a:r>
          </a:p>
          <a:p>
            <a:r>
              <a:rPr lang="pl-PL" b="1" dirty="0" smtClean="0"/>
              <a:t>Nie można nie zdać </a:t>
            </a:r>
            <a:r>
              <a:rPr lang="pl-PL" dirty="0" smtClean="0"/>
              <a:t>– nie ma minimalnego wyniku, jaki uczeń powinien osiągnąć; ale wyniki decydują o rekrutacji do szkoły ponadpodstawowej (połowa punktów rekrutacyjnych to punkty uzyskane z egzaminu; druga połowa – to oceny ze świadectwa ukończenia szkoły, także z przedmiotów zakończonych we wcześniejszych klasach, np. plastyka, muzyka, przyroda, technika oraz dodatkowe osiągnięcia);</a:t>
            </a:r>
          </a:p>
          <a:p>
            <a:r>
              <a:rPr lang="pl-PL" b="1" dirty="0" smtClean="0"/>
              <a:t>Termin</a:t>
            </a:r>
            <a:r>
              <a:rPr lang="pl-PL" dirty="0" smtClean="0"/>
              <a:t> – podstawowy w maju, dodatkowy w czerwcu;</a:t>
            </a:r>
          </a:p>
          <a:p>
            <a:r>
              <a:rPr lang="pl-PL" b="1" dirty="0" smtClean="0"/>
              <a:t>Warunki </a:t>
            </a:r>
            <a:r>
              <a:rPr lang="pl-PL" dirty="0" smtClean="0"/>
              <a:t>– odpowiednie procedury, losowanie stolików, odległości, </a:t>
            </a:r>
            <a:r>
              <a:rPr lang="pl-PL" dirty="0" err="1" smtClean="0"/>
              <a:t>czarnopiszący</a:t>
            </a:r>
            <a:r>
              <a:rPr lang="pl-PL" dirty="0" smtClean="0"/>
              <a:t> długopis, linijka, bez telefonów, kalkulatorów;</a:t>
            </a:r>
          </a:p>
          <a:p>
            <a:r>
              <a:rPr lang="pl-PL" b="1" dirty="0" smtClean="0"/>
              <a:t>Zadania</a:t>
            </a:r>
            <a:r>
              <a:rPr lang="pl-PL" dirty="0" smtClean="0"/>
              <a:t> – otwarte i zamknięte; przykładowe arkusze na stronie </a:t>
            </a:r>
            <a:r>
              <a:rPr lang="pl-PL" dirty="0" err="1" smtClean="0"/>
              <a:t>cke</a:t>
            </a:r>
            <a:r>
              <a:rPr lang="pl-PL" dirty="0" smtClean="0"/>
              <a:t>;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759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/>
            </a:r>
            <a:br>
              <a:rPr lang="pl-PL" b="1" dirty="0" smtClean="0">
                <a:solidFill>
                  <a:schemeClr val="tx1"/>
                </a:solidFill>
              </a:rPr>
            </a:br>
            <a:endParaRPr lang="pl-PL" sz="49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857" y="2682816"/>
            <a:ext cx="10013829" cy="2847996"/>
          </a:xfrm>
        </p:spPr>
        <p:txBody>
          <a:bodyPr/>
          <a:lstStyle/>
          <a:p>
            <a:r>
              <a:rPr lang="pl-PL" sz="2800" b="1" dirty="0">
                <a:cs typeface="Calibri" panose="020F0502020204030204" pitchFamily="34" charset="0"/>
              </a:rPr>
              <a:t>1. język polski – </a:t>
            </a:r>
            <a:r>
              <a:rPr lang="pl-PL" sz="2800" b="1" dirty="0" smtClean="0">
                <a:cs typeface="Calibri" panose="020F0502020204030204" pitchFamily="34" charset="0"/>
              </a:rPr>
              <a:t>24 </a:t>
            </a:r>
            <a:r>
              <a:rPr lang="pl-PL" sz="2800" b="1" dirty="0" smtClean="0">
                <a:cs typeface="Calibri" panose="020F0502020204030204" pitchFamily="34" charset="0"/>
              </a:rPr>
              <a:t>maja </a:t>
            </a:r>
            <a:r>
              <a:rPr lang="pl-PL" sz="2800" b="1" dirty="0" smtClean="0">
                <a:cs typeface="Calibri" panose="020F0502020204030204" pitchFamily="34" charset="0"/>
              </a:rPr>
              <a:t>2022r</a:t>
            </a:r>
            <a:r>
              <a:rPr lang="pl-PL" sz="2800" b="1" dirty="0">
                <a:cs typeface="Calibri" panose="020F0502020204030204" pitchFamily="34" charset="0"/>
              </a:rPr>
              <a:t>. </a:t>
            </a:r>
            <a:r>
              <a:rPr lang="pl-PL" sz="2800" b="1" dirty="0" smtClean="0">
                <a:cs typeface="Calibri" panose="020F0502020204030204" pitchFamily="34" charset="0"/>
              </a:rPr>
              <a:t>(wtorek) </a:t>
            </a:r>
            <a:r>
              <a:rPr lang="pl-PL" sz="2800" b="1" dirty="0">
                <a:cs typeface="Calibri" panose="020F0502020204030204" pitchFamily="34" charset="0"/>
              </a:rPr>
              <a:t>– godz. 9:00</a:t>
            </a:r>
          </a:p>
          <a:p>
            <a:r>
              <a:rPr lang="pl-PL" sz="2800" b="1" dirty="0">
                <a:cs typeface="Calibri" panose="020F0502020204030204" pitchFamily="34" charset="0"/>
              </a:rPr>
              <a:t> 2. matematyka – </a:t>
            </a:r>
            <a:r>
              <a:rPr lang="pl-PL" sz="2800" b="1" dirty="0" smtClean="0">
                <a:cs typeface="Calibri" panose="020F0502020204030204" pitchFamily="34" charset="0"/>
              </a:rPr>
              <a:t>25 </a:t>
            </a:r>
            <a:r>
              <a:rPr lang="pl-PL" sz="2800" b="1" dirty="0" smtClean="0">
                <a:cs typeface="Calibri" panose="020F0502020204030204" pitchFamily="34" charset="0"/>
              </a:rPr>
              <a:t>maja </a:t>
            </a:r>
            <a:r>
              <a:rPr lang="pl-PL" sz="2800" b="1" dirty="0" smtClean="0">
                <a:cs typeface="Calibri" panose="020F0502020204030204" pitchFamily="34" charset="0"/>
              </a:rPr>
              <a:t>2022r</a:t>
            </a:r>
            <a:r>
              <a:rPr lang="pl-PL" sz="2800" b="1" dirty="0">
                <a:cs typeface="Calibri" panose="020F0502020204030204" pitchFamily="34" charset="0"/>
              </a:rPr>
              <a:t>. </a:t>
            </a:r>
            <a:r>
              <a:rPr lang="pl-PL" sz="2800" b="1" dirty="0" smtClean="0">
                <a:cs typeface="Calibri" panose="020F0502020204030204" pitchFamily="34" charset="0"/>
              </a:rPr>
              <a:t>(środa) </a:t>
            </a:r>
            <a:r>
              <a:rPr lang="pl-PL" sz="2800" b="1" dirty="0">
                <a:cs typeface="Calibri" panose="020F0502020204030204" pitchFamily="34" charset="0"/>
              </a:rPr>
              <a:t>– godz. 9:00</a:t>
            </a:r>
          </a:p>
          <a:p>
            <a:r>
              <a:rPr lang="pl-PL" sz="2800" b="1" dirty="0">
                <a:cs typeface="Calibri" panose="020F0502020204030204" pitchFamily="34" charset="0"/>
              </a:rPr>
              <a:t> 3. język obcy </a:t>
            </a:r>
            <a:r>
              <a:rPr lang="pl-PL" sz="2800" b="1" dirty="0" smtClean="0">
                <a:cs typeface="Calibri" panose="020F0502020204030204" pitchFamily="34" charset="0"/>
              </a:rPr>
              <a:t>– </a:t>
            </a:r>
            <a:r>
              <a:rPr lang="pl-PL" sz="2800" b="1" dirty="0" smtClean="0">
                <a:cs typeface="Calibri" panose="020F0502020204030204" pitchFamily="34" charset="0"/>
              </a:rPr>
              <a:t>26 </a:t>
            </a:r>
            <a:r>
              <a:rPr lang="pl-PL" sz="2800" b="1" dirty="0" smtClean="0">
                <a:cs typeface="Calibri" panose="020F0502020204030204" pitchFamily="34" charset="0"/>
              </a:rPr>
              <a:t>maja </a:t>
            </a:r>
            <a:r>
              <a:rPr lang="pl-PL" sz="2800" b="1" dirty="0" smtClean="0">
                <a:cs typeface="Calibri" panose="020F0502020204030204" pitchFamily="34" charset="0"/>
              </a:rPr>
              <a:t>2022r</a:t>
            </a:r>
            <a:r>
              <a:rPr lang="pl-PL" sz="2800" b="1" dirty="0">
                <a:cs typeface="Calibri" panose="020F0502020204030204" pitchFamily="34" charset="0"/>
              </a:rPr>
              <a:t>. </a:t>
            </a:r>
            <a:r>
              <a:rPr lang="pl-PL" sz="2800" b="1" dirty="0" smtClean="0">
                <a:cs typeface="Calibri" panose="020F0502020204030204" pitchFamily="34" charset="0"/>
              </a:rPr>
              <a:t>(czwartek) </a:t>
            </a:r>
            <a:r>
              <a:rPr lang="pl-PL" sz="2800" b="1" dirty="0">
                <a:cs typeface="Calibri" panose="020F0502020204030204" pitchFamily="34" charset="0"/>
              </a:rPr>
              <a:t>– godz. 9:00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144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947738"/>
            <a:ext cx="10447338" cy="3874428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Ile czasu trwa egzamin?</a:t>
            </a:r>
            <a:endParaRPr lang="pl-PL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4294967295"/>
          </p:nvPr>
        </p:nvSpPr>
        <p:spPr>
          <a:xfrm>
            <a:off x="0" y="2631057"/>
            <a:ext cx="9040483" cy="3239518"/>
          </a:xfrm>
        </p:spPr>
        <p:txBody>
          <a:bodyPr>
            <a:noAutofit/>
          </a:bodyPr>
          <a:lstStyle/>
          <a:p>
            <a:r>
              <a:rPr lang="pl-PL" sz="3600" b="1" dirty="0"/>
              <a:t>język polski </a:t>
            </a:r>
            <a:r>
              <a:rPr lang="pl-PL" sz="3600" b="1" dirty="0" smtClean="0"/>
              <a:t>- 120 (180)</a:t>
            </a:r>
          </a:p>
          <a:p>
            <a:r>
              <a:rPr lang="pl-PL" sz="3600" b="1" dirty="0" smtClean="0"/>
              <a:t>matematyka -100 (150)</a:t>
            </a:r>
          </a:p>
          <a:p>
            <a:r>
              <a:rPr lang="pl-PL" sz="3600" b="1" dirty="0" smtClean="0"/>
              <a:t>język </a:t>
            </a:r>
            <a:r>
              <a:rPr lang="pl-PL" sz="3600" b="1" dirty="0"/>
              <a:t>obcy </a:t>
            </a:r>
            <a:r>
              <a:rPr lang="pl-PL" sz="3600" b="1" dirty="0" smtClean="0"/>
              <a:t>- 90 (135)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32476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441274"/>
            <a:ext cx="8596668" cy="2501661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2"/>
                </a:solidFill>
              </a:rPr>
              <a:t>Sposoby dostosowania form i warunków przeprowadzania egzaminu ósmoklasisty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7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1819" y="1535502"/>
            <a:ext cx="7789653" cy="3838754"/>
          </a:xfrm>
        </p:spPr>
        <p:txBody>
          <a:bodyPr>
            <a:normAutofit/>
          </a:bodyPr>
          <a:lstStyle/>
          <a:p>
            <a:pPr algn="just"/>
            <a:r>
              <a:rPr lang="pl-PL" dirty="0">
                <a:solidFill>
                  <a:schemeClr val="tx1"/>
                </a:solidFill>
              </a:rPr>
              <a:t>Dostosowanie </a:t>
            </a:r>
            <a:r>
              <a:rPr lang="pl-PL" b="1" u="sng" dirty="0">
                <a:solidFill>
                  <a:schemeClr val="tx1"/>
                </a:solidFill>
              </a:rPr>
              <a:t>formy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egzaminu        8-klasisty polega </a:t>
            </a:r>
            <a:r>
              <a:rPr lang="pl-PL" dirty="0">
                <a:solidFill>
                  <a:schemeClr val="tx1"/>
                </a:solidFill>
              </a:rPr>
              <a:t>na przygotowaniu odrębnych arkuszy </a:t>
            </a:r>
            <a:r>
              <a:rPr lang="pl-PL" dirty="0" smtClean="0">
                <a:solidFill>
                  <a:schemeClr val="tx1"/>
                </a:solidFill>
              </a:rPr>
              <a:t>egzaminacyjnych dostosowanych do potrzeb                  i możliwości zdających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77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Komu przysługuje dostosowanie </a:t>
            </a:r>
            <a:r>
              <a:rPr lang="pl-PL" u="sng" dirty="0" smtClean="0">
                <a:solidFill>
                  <a:schemeClr val="tx1"/>
                </a:solidFill>
              </a:rPr>
              <a:t>formy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3200" dirty="0">
                <a:solidFill>
                  <a:schemeClr val="tx1"/>
                </a:solidFill>
              </a:rPr>
              <a:t>u</a:t>
            </a:r>
            <a:r>
              <a:rPr lang="pl-PL" sz="3200" dirty="0" smtClean="0">
                <a:solidFill>
                  <a:schemeClr val="tx1"/>
                </a:solidFill>
              </a:rPr>
              <a:t>czniowi </a:t>
            </a:r>
            <a:r>
              <a:rPr lang="pl-PL" sz="3200" dirty="0" smtClean="0">
                <a:solidFill>
                  <a:schemeClr val="tx1"/>
                </a:solidFill>
              </a:rPr>
              <a:t>posiadającemu orzeczenie            o potrzebie kształcenia specjalnego wydane ze względu na </a:t>
            </a:r>
            <a:r>
              <a:rPr lang="pl-PL" sz="3200" dirty="0" smtClean="0">
                <a:solidFill>
                  <a:schemeClr val="tx1"/>
                </a:solidFill>
              </a:rPr>
              <a:t>niepełnosprawność;</a:t>
            </a:r>
            <a:endParaRPr lang="pl-PL" sz="3200" dirty="0" smtClean="0">
              <a:solidFill>
                <a:schemeClr val="tx1"/>
              </a:solidFill>
            </a:endParaRPr>
          </a:p>
          <a:p>
            <a:pPr algn="just"/>
            <a:r>
              <a:rPr lang="pl-PL" sz="3200" dirty="0">
                <a:solidFill>
                  <a:schemeClr val="tx1"/>
                </a:solidFill>
              </a:rPr>
              <a:t>c</a:t>
            </a:r>
            <a:r>
              <a:rPr lang="pl-PL" sz="3200" dirty="0" smtClean="0">
                <a:solidFill>
                  <a:schemeClr val="tx1"/>
                </a:solidFill>
              </a:rPr>
              <a:t>udzoziemcom</a:t>
            </a:r>
            <a:r>
              <a:rPr lang="pl-PL" sz="3200" dirty="0" smtClean="0">
                <a:solidFill>
                  <a:schemeClr val="tx1"/>
                </a:solidFill>
              </a:rPr>
              <a:t>, którym ograniczona znajomość języka polskiego utrudnia rozumienie czytanego </a:t>
            </a:r>
            <a:r>
              <a:rPr lang="pl-PL" sz="3200" dirty="0" smtClean="0">
                <a:solidFill>
                  <a:schemeClr val="tx1"/>
                </a:solidFill>
              </a:rPr>
              <a:t>tekstu;</a:t>
            </a:r>
            <a:endParaRPr lang="pl-PL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0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70626"/>
          </a:xfrm>
        </p:spPr>
        <p:txBody>
          <a:bodyPr>
            <a:normAutofit/>
          </a:bodyPr>
          <a:lstStyle/>
          <a:p>
            <a:r>
              <a:rPr lang="pl-PL" sz="3200" dirty="0" smtClean="0">
                <a:solidFill>
                  <a:schemeClr val="tx1"/>
                </a:solidFill>
              </a:rPr>
              <a:t>Dostosowanie </a:t>
            </a:r>
            <a:r>
              <a:rPr lang="pl-PL" sz="3200" b="1" u="sng" dirty="0" smtClean="0">
                <a:solidFill>
                  <a:schemeClr val="tx1"/>
                </a:solidFill>
              </a:rPr>
              <a:t>warunków</a:t>
            </a:r>
            <a:r>
              <a:rPr lang="pl-PL" sz="3200" dirty="0" smtClean="0">
                <a:solidFill>
                  <a:schemeClr val="tx1"/>
                </a:solidFill>
              </a:rPr>
              <a:t> polega na:</a:t>
            </a:r>
            <a:endParaRPr lang="pl-PL" sz="32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449238"/>
            <a:ext cx="8596668" cy="4592125"/>
          </a:xfrm>
        </p:spPr>
        <p:txBody>
          <a:bodyPr/>
          <a:lstStyle/>
          <a:p>
            <a:r>
              <a:rPr lang="pl-PL" sz="2800" dirty="0">
                <a:solidFill>
                  <a:schemeClr val="tx1"/>
                </a:solidFill>
              </a:rPr>
              <a:t>z</a:t>
            </a:r>
            <a:r>
              <a:rPr lang="pl-PL" sz="2800" dirty="0" smtClean="0">
                <a:solidFill>
                  <a:schemeClr val="tx1"/>
                </a:solidFill>
              </a:rPr>
              <a:t>apewnieniu </a:t>
            </a:r>
            <a:r>
              <a:rPr lang="pl-PL" sz="2800" dirty="0" smtClean="0">
                <a:solidFill>
                  <a:schemeClr val="tx1"/>
                </a:solidFill>
              </a:rPr>
              <a:t>odpowiedniego miejsca –               np. oddzielna </a:t>
            </a:r>
            <a:r>
              <a:rPr lang="pl-PL" sz="2800" dirty="0" smtClean="0">
                <a:solidFill>
                  <a:schemeClr val="tx1"/>
                </a:solidFill>
              </a:rPr>
              <a:t>sala;</a:t>
            </a:r>
            <a:endParaRPr lang="pl-PL" sz="2800" dirty="0" smtClean="0">
              <a:solidFill>
                <a:schemeClr val="tx1"/>
              </a:solidFill>
            </a:endParaRPr>
          </a:p>
          <a:p>
            <a:r>
              <a:rPr lang="pl-PL" sz="2800" dirty="0">
                <a:solidFill>
                  <a:schemeClr val="tx1"/>
                </a:solidFill>
              </a:rPr>
              <a:t>w</a:t>
            </a:r>
            <a:r>
              <a:rPr lang="pl-PL" sz="2800" dirty="0" smtClean="0">
                <a:solidFill>
                  <a:schemeClr val="tx1"/>
                </a:solidFill>
              </a:rPr>
              <a:t>ykorzystaniu </a:t>
            </a:r>
            <a:r>
              <a:rPr lang="pl-PL" sz="2800" dirty="0" smtClean="0">
                <a:solidFill>
                  <a:schemeClr val="tx1"/>
                </a:solidFill>
              </a:rPr>
              <a:t>odpowiedniego sprzętu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smtClean="0">
                <a:solidFill>
                  <a:schemeClr val="tx1"/>
                </a:solidFill>
              </a:rPr>
              <a:t>-              np. </a:t>
            </a:r>
            <a:r>
              <a:rPr lang="pl-PL" sz="2800" dirty="0" smtClean="0">
                <a:solidFill>
                  <a:schemeClr val="tx1"/>
                </a:solidFill>
              </a:rPr>
              <a:t>komputera;</a:t>
            </a:r>
            <a:endParaRPr lang="pl-PL" sz="2800" dirty="0" smtClean="0">
              <a:solidFill>
                <a:schemeClr val="tx1"/>
              </a:solidFill>
            </a:endParaRPr>
          </a:p>
          <a:p>
            <a:r>
              <a:rPr lang="pl-PL" sz="2800" dirty="0">
                <a:solidFill>
                  <a:schemeClr val="tx1"/>
                </a:solidFill>
              </a:rPr>
              <a:t>w</a:t>
            </a:r>
            <a:r>
              <a:rPr lang="pl-PL" sz="2800" dirty="0" smtClean="0">
                <a:solidFill>
                  <a:schemeClr val="tx1"/>
                </a:solidFill>
              </a:rPr>
              <a:t>ydłużeniu </a:t>
            </a:r>
            <a:r>
              <a:rPr lang="pl-PL" sz="2800" dirty="0" smtClean="0">
                <a:solidFill>
                  <a:schemeClr val="tx1"/>
                </a:solidFill>
              </a:rPr>
              <a:t>czasu przewidzianego na </a:t>
            </a:r>
            <a:r>
              <a:rPr lang="pl-PL" sz="2800" dirty="0" smtClean="0">
                <a:solidFill>
                  <a:schemeClr val="tx1"/>
                </a:solidFill>
              </a:rPr>
              <a:t>egzamin;</a:t>
            </a:r>
            <a:endParaRPr lang="pl-PL" sz="2800" dirty="0" smtClean="0">
              <a:solidFill>
                <a:schemeClr val="tx1"/>
              </a:solidFill>
            </a:endParaRPr>
          </a:p>
          <a:p>
            <a:r>
              <a:rPr lang="pl-PL" sz="2800" dirty="0">
                <a:solidFill>
                  <a:schemeClr val="tx1"/>
                </a:solidFill>
              </a:rPr>
              <a:t>u</a:t>
            </a:r>
            <a:r>
              <a:rPr lang="pl-PL" sz="2800" dirty="0" smtClean="0">
                <a:solidFill>
                  <a:schemeClr val="tx1"/>
                </a:solidFill>
              </a:rPr>
              <a:t>staleniu </a:t>
            </a:r>
            <a:r>
              <a:rPr lang="pl-PL" sz="2800" dirty="0" smtClean="0">
                <a:solidFill>
                  <a:schemeClr val="tx1"/>
                </a:solidFill>
              </a:rPr>
              <a:t>kryteriów oceniania np. dla </a:t>
            </a:r>
            <a:r>
              <a:rPr lang="pl-PL" sz="2800" dirty="0" smtClean="0">
                <a:solidFill>
                  <a:schemeClr val="tx1"/>
                </a:solidFill>
              </a:rPr>
              <a:t>dyslektyków;</a:t>
            </a:r>
            <a:endParaRPr lang="pl-PL" sz="2800" dirty="0" smtClean="0">
              <a:solidFill>
                <a:schemeClr val="tx1"/>
              </a:solidFill>
            </a:endParaRPr>
          </a:p>
          <a:p>
            <a:r>
              <a:rPr lang="pl-PL" sz="2800" dirty="0" smtClean="0">
                <a:solidFill>
                  <a:schemeClr val="tx1"/>
                </a:solidFill>
              </a:rPr>
              <a:t>za</a:t>
            </a:r>
            <a:r>
              <a:rPr lang="pl-PL" sz="2800" dirty="0" smtClean="0">
                <a:solidFill>
                  <a:schemeClr val="tx1"/>
                </a:solidFill>
              </a:rPr>
              <a:t>pewnieniu </a:t>
            </a:r>
            <a:r>
              <a:rPr lang="pl-PL" sz="2800" dirty="0" smtClean="0">
                <a:solidFill>
                  <a:schemeClr val="tx1"/>
                </a:solidFill>
              </a:rPr>
              <a:t>obecności i/lub pomocy nauczyciela </a:t>
            </a:r>
            <a:r>
              <a:rPr lang="pl-PL" sz="2800" dirty="0" smtClean="0">
                <a:solidFill>
                  <a:schemeClr val="tx1"/>
                </a:solidFill>
              </a:rPr>
              <a:t>wspomagającego;</a:t>
            </a:r>
            <a:endParaRPr lang="pl-PL" sz="2800" dirty="0" smtClean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160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Komu przysługuje dostosowanie </a:t>
            </a:r>
            <a:r>
              <a:rPr lang="pl-PL" u="sng" dirty="0" smtClean="0">
                <a:solidFill>
                  <a:schemeClr val="tx1"/>
                </a:solidFill>
              </a:rPr>
              <a:t>warunków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sz="2800" dirty="0">
                <a:solidFill>
                  <a:schemeClr val="tx1"/>
                </a:solidFill>
              </a:rPr>
              <a:t>Uczniowi posiadającemu orzeczenie </a:t>
            </a:r>
            <a:r>
              <a:rPr lang="pl-PL" sz="2800" dirty="0" smtClean="0">
                <a:solidFill>
                  <a:schemeClr val="tx1"/>
                </a:solidFill>
              </a:rPr>
              <a:t>o </a:t>
            </a:r>
            <a:r>
              <a:rPr lang="pl-PL" sz="2800" dirty="0">
                <a:solidFill>
                  <a:schemeClr val="tx1"/>
                </a:solidFill>
              </a:rPr>
              <a:t>potrzebie kształcenia specjalnego wydane ze względu na </a:t>
            </a:r>
            <a:r>
              <a:rPr lang="pl-PL" sz="2800" dirty="0" smtClean="0">
                <a:solidFill>
                  <a:schemeClr val="tx1"/>
                </a:solidFill>
              </a:rPr>
              <a:t>niepełnosprawność</a:t>
            </a:r>
          </a:p>
          <a:p>
            <a:pPr algn="just"/>
            <a:r>
              <a:rPr lang="pl-PL" sz="2800" dirty="0">
                <a:solidFill>
                  <a:schemeClr val="tx1"/>
                </a:solidFill>
              </a:rPr>
              <a:t>Uczniowi posiadającemu orzeczenie o potrzebie kształcenia specjalnego wydane ze względu </a:t>
            </a:r>
            <a:r>
              <a:rPr lang="pl-PL" sz="2800" dirty="0" smtClean="0">
                <a:solidFill>
                  <a:schemeClr val="tx1"/>
                </a:solidFill>
              </a:rPr>
              <a:t>na niedostosowanie społeczne</a:t>
            </a:r>
            <a:endParaRPr lang="pl-PL" sz="2800" dirty="0">
              <a:solidFill>
                <a:schemeClr val="tx1"/>
              </a:solidFill>
            </a:endParaRPr>
          </a:p>
          <a:p>
            <a:pPr algn="just"/>
            <a:r>
              <a:rPr lang="pl-PL" sz="2800" dirty="0">
                <a:solidFill>
                  <a:schemeClr val="tx1"/>
                </a:solidFill>
              </a:rPr>
              <a:t>Cudzoziemcom, którym ograniczona znajomość języka polskiego utrudnia rozumienie czytanego tekstu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Uczniowi posiadającemu orzeczenie o potrzebie nauczania indywidualnego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Uczniowi posiadającemu opinię PPP o specyficznych trudnościach w uczeniu się (dyslektykowi)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379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230</TotalTime>
  <Words>592</Words>
  <Application>Microsoft Office PowerPoint</Application>
  <PresentationFormat>Panoramiczny</PresentationFormat>
  <Paragraphs>62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Faseta</vt:lpstr>
      <vt:lpstr>egzamin,         egzamin,                      egzamin….</vt:lpstr>
      <vt:lpstr>O EGZAMINIE…</vt:lpstr>
      <vt:lpstr> </vt:lpstr>
      <vt:lpstr>Ile czasu trwa egzamin?</vt:lpstr>
      <vt:lpstr>Sposoby dostosowania form i warunków przeprowadzania egzaminu ósmoklasisty</vt:lpstr>
      <vt:lpstr>Dostosowanie formy egzaminu        8-klasisty polega na przygotowaniu odrębnych arkuszy egzaminacyjnych dostosowanych do potrzeb                  i możliwości zdających</vt:lpstr>
      <vt:lpstr>Komu przysługuje dostosowanie formy?</vt:lpstr>
      <vt:lpstr>Dostosowanie warunków polega na:</vt:lpstr>
      <vt:lpstr>Komu przysługuje dostosowanie warunków?</vt:lpstr>
      <vt:lpstr>Dokumenty, na podstawie których przyznawane jest dostosowanie formy lub warunków przeprowadzania egzaminu:</vt:lpstr>
      <vt:lpstr>Powyższe dokumenty:   orzeczenia opinie zaświadczenia lekarskie  należy złożyć do wychowawcy klasy (najpóźniej do 15 października 2021)</vt:lpstr>
      <vt:lpstr>ZGODA RODZICA NA DOSTOSOWANIA  - w listopadzie szkoła przygotuje dokument z informacją o proponowanych dla ucznia dostosowaniach form lub/i warunków przeprowadzania egzaminu – rodzic zostanie zapoznany z tym dokumentem do 26 listopada złoży pisemną deklarację o korzystaniu lub niekorzystaniu przez dziecko z proponowanych dostosowań;</vt:lpstr>
      <vt:lpstr>WYBÓR JĘZYKA OBCEGO  </vt:lpstr>
      <vt:lpstr>WYNIKI i ZAŚWIADCZENIA</vt:lpstr>
      <vt:lpstr>Prezentacja programu PowerPoint</vt:lpstr>
      <vt:lpstr>Dziękuję za uwagę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egzaminy, egzaminy, egzaminy</dc:title>
  <dc:creator>HP</dc:creator>
  <cp:lastModifiedBy>Iza</cp:lastModifiedBy>
  <cp:revision>24</cp:revision>
  <cp:lastPrinted>2018-09-17T09:00:56Z</cp:lastPrinted>
  <dcterms:created xsi:type="dcterms:W3CDTF">2018-09-16T17:57:48Z</dcterms:created>
  <dcterms:modified xsi:type="dcterms:W3CDTF">2021-09-02T08:59:26Z</dcterms:modified>
</cp:coreProperties>
</file>