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8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E5CF-37BA-4CC8-B233-C6E66407F653}" type="datetimeFigureOut">
              <a:rPr lang="sk-SK" smtClean="0"/>
              <a:t>19. 2. 2021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EB2E-A7A8-4458-9026-210B6215FAB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Medziľudské vzťahy</a:t>
            </a:r>
          </a:p>
        </p:txBody>
      </p:sp>
      <p:pic>
        <p:nvPicPr>
          <p:cNvPr id="1331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911" y="2276872"/>
            <a:ext cx="608279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>
                <a:solidFill>
                  <a:schemeClr val="bg1"/>
                </a:solidFill>
              </a:rPr>
              <a:t>Obľúbenosť a </a:t>
            </a:r>
            <a:r>
              <a:rPr lang="sk-SK" b="1" dirty="0" err="1">
                <a:solidFill>
                  <a:schemeClr val="bg1"/>
                </a:solidFill>
              </a:rPr>
              <a:t>neobľúbenosť</a:t>
            </a:r>
            <a:r>
              <a:rPr lang="sk-SK" b="1" dirty="0">
                <a:solidFill>
                  <a:schemeClr val="bg1"/>
                </a:solidFill>
              </a:rPr>
              <a:t> v kolektíve:</a:t>
            </a: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závisí od znalostí psychológie, t. z. , že ľudia, ktorí sú obľúbení si uvedomujú, že každý človek chce byť dôležitý a uznávaný a preto prejavujú záujem o iných, t. z. , že ich vedia počúvať a z rozhovoru si pamätať detaily, ktoré pripomenú vo vhodnom čase.</a:t>
            </a:r>
          </a:p>
        </p:txBody>
      </p:sp>
      <p:pic>
        <p:nvPicPr>
          <p:cNvPr id="1843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352332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85672"/>
            <a:ext cx="3564222" cy="237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1728192"/>
          </a:xfrm>
        </p:spPr>
        <p:txBody>
          <a:bodyPr/>
          <a:lstStyle/>
          <a:p>
            <a:pPr>
              <a:buNone/>
            </a:pPr>
            <a:r>
              <a:rPr lang="sk-SK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Rodina je miesto, kde sa rodia a utvárajú prvé medziľudské vzťahy, každý má v nej svoje miesto a úlohu.</a:t>
            </a:r>
          </a:p>
        </p:txBody>
      </p:sp>
      <p:pic>
        <p:nvPicPr>
          <p:cNvPr id="1638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408712" cy="426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Zásady medziľudského styku: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Tešiť sa z úspechov</a:t>
            </a:r>
          </a:p>
          <a:p>
            <a:r>
              <a:rPr lang="sk-SK" dirty="0">
                <a:solidFill>
                  <a:schemeClr val="bg1"/>
                </a:solidFill>
              </a:rPr>
              <a:t>Oceňovať, chváliť, povzbudzovať</a:t>
            </a:r>
          </a:p>
          <a:p>
            <a:r>
              <a:rPr lang="sk-SK" dirty="0">
                <a:solidFill>
                  <a:schemeClr val="bg1"/>
                </a:solidFill>
              </a:rPr>
              <a:t>Nevnucovať svoje kritéria</a:t>
            </a:r>
          </a:p>
          <a:p>
            <a:r>
              <a:rPr lang="sk-SK" dirty="0">
                <a:solidFill>
                  <a:schemeClr val="bg1"/>
                </a:solidFill>
              </a:rPr>
              <a:t>Zaobchádzať opatrne s kritikou</a:t>
            </a:r>
          </a:p>
          <a:p>
            <a:r>
              <a:rPr lang="sk-SK" dirty="0">
                <a:solidFill>
                  <a:schemeClr val="bg1"/>
                </a:solidFill>
              </a:rPr>
              <a:t>Správať sa k ľuďom s úctou</a:t>
            </a:r>
          </a:p>
          <a:p>
            <a:r>
              <a:rPr lang="sk-SK" dirty="0">
                <a:solidFill>
                  <a:schemeClr val="bg1"/>
                </a:solidFill>
              </a:rPr>
              <a:t>Pestovať toleranciu, optimizmus, srdečnosť, zdvorilosť</a:t>
            </a:r>
          </a:p>
          <a:p>
            <a:r>
              <a:rPr lang="sk-SK" dirty="0">
                <a:solidFill>
                  <a:schemeClr val="bg1"/>
                </a:solidFill>
              </a:rPr>
              <a:t>Ovládať city, zbytočne nezraňovať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4320479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Komunikácia je najčastejší dôvod zlých vzťahov a zároveň najjednoduchší spôsob ako vzťahy zlepšiť.</a:t>
            </a:r>
            <a:endParaRPr lang="sk-SK" dirty="0"/>
          </a:p>
          <a:p>
            <a:r>
              <a:rPr lang="cs-CZ" dirty="0">
                <a:solidFill>
                  <a:schemeClr val="bg1"/>
                </a:solidFill>
              </a:rPr>
              <a:t>kvalita </a:t>
            </a:r>
            <a:r>
              <a:rPr lang="cs-CZ" dirty="0" err="1">
                <a:solidFill>
                  <a:schemeClr val="bg1"/>
                </a:solidFill>
              </a:rPr>
              <a:t>medziľudských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vzťahov</a:t>
            </a:r>
            <a:r>
              <a:rPr lang="cs-CZ" dirty="0">
                <a:solidFill>
                  <a:schemeClr val="bg1"/>
                </a:solidFill>
              </a:rPr>
              <a:t> je </a:t>
            </a:r>
            <a:r>
              <a:rPr lang="cs-CZ" dirty="0" err="1">
                <a:solidFill>
                  <a:schemeClr val="bg1"/>
                </a:solidFill>
              </a:rPr>
              <a:t>podmienená</a:t>
            </a:r>
            <a:r>
              <a:rPr lang="cs-CZ" dirty="0">
                <a:solidFill>
                  <a:schemeClr val="bg1"/>
                </a:solidFill>
              </a:rPr>
              <a:t>  </a:t>
            </a:r>
            <a:r>
              <a:rPr lang="cs-CZ" b="1" dirty="0" err="1">
                <a:solidFill>
                  <a:schemeClr val="bg1"/>
                </a:solidFill>
              </a:rPr>
              <a:t>umením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komunikácie</a:t>
            </a:r>
            <a:r>
              <a:rPr lang="cs-CZ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cs-CZ" b="1" dirty="0" err="1">
                <a:solidFill>
                  <a:schemeClr val="bg1"/>
                </a:solidFill>
              </a:rPr>
              <a:t>Komunikácia</a:t>
            </a:r>
            <a:r>
              <a:rPr lang="cs-CZ" b="1" dirty="0">
                <a:solidFill>
                  <a:schemeClr val="bg1"/>
                </a:solidFill>
              </a:rPr>
              <a:t>:</a:t>
            </a:r>
          </a:p>
          <a:p>
            <a:r>
              <a:rPr lang="sk-SK" dirty="0">
                <a:solidFill>
                  <a:schemeClr val="bg1"/>
                </a:solidFill>
              </a:rPr>
              <a:t>jednostranné odovzdávanie informácií</a:t>
            </a:r>
          </a:p>
          <a:p>
            <a:r>
              <a:rPr lang="sk-SK" dirty="0">
                <a:solidFill>
                  <a:schemeClr val="bg1"/>
                </a:solidFill>
              </a:rPr>
              <a:t>vzájomná výmena informácií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560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3694794" cy="243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91183"/>
            <a:ext cx="2684910" cy="316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Formy komunikácie: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verbálna</a:t>
            </a:r>
            <a:r>
              <a:rPr lang="sk-SK" dirty="0">
                <a:solidFill>
                  <a:schemeClr val="bg1"/>
                </a:solidFill>
              </a:rPr>
              <a:t> - dorozumievanie sa pomocou slov</a:t>
            </a:r>
          </a:p>
          <a:p>
            <a:r>
              <a:rPr lang="sk-SK" dirty="0">
                <a:solidFill>
                  <a:schemeClr val="bg1"/>
                </a:solidFill>
              </a:rPr>
              <a:t>Základná forma je </a:t>
            </a:r>
            <a:r>
              <a:rPr lang="sk-SK" b="1" dirty="0">
                <a:solidFill>
                  <a:schemeClr val="bg1"/>
                </a:solidFill>
              </a:rPr>
              <a:t>rozhovor</a:t>
            </a:r>
            <a:r>
              <a:rPr lang="sk-SK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</a:rPr>
              <a:t>Kritériá úspešnej komunikácie:</a:t>
            </a:r>
          </a:p>
          <a:p>
            <a:r>
              <a:rPr lang="sk-SK" dirty="0">
                <a:solidFill>
                  <a:schemeClr val="bg1"/>
                </a:solidFill>
              </a:rPr>
              <a:t>Informovať stručne a jasne</a:t>
            </a:r>
          </a:p>
          <a:p>
            <a:r>
              <a:rPr lang="sk-SK" dirty="0">
                <a:solidFill>
                  <a:schemeClr val="bg1"/>
                </a:solidFill>
              </a:rPr>
              <a:t>Vyjadrovať sa k danej téme</a:t>
            </a:r>
          </a:p>
          <a:p>
            <a:r>
              <a:rPr lang="sk-SK" dirty="0">
                <a:solidFill>
                  <a:schemeClr val="bg1"/>
                </a:solidFill>
              </a:rPr>
              <a:t>Vždy hovoriť pravdu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neverbálna</a:t>
            </a:r>
            <a:r>
              <a:rPr lang="sk-SK" dirty="0">
                <a:solidFill>
                  <a:schemeClr val="bg1"/>
                </a:solidFill>
              </a:rPr>
              <a:t> - dorozumievanie sa pomocou mimiky, výrazu tváre, gest</a:t>
            </a:r>
          </a:p>
          <a:p>
            <a:r>
              <a:rPr lang="sk-SK" dirty="0">
                <a:solidFill>
                  <a:schemeClr val="bg1"/>
                </a:solidFill>
              </a:rPr>
              <a:t>Mimika = výraz tváre</a:t>
            </a:r>
          </a:p>
          <a:p>
            <a:r>
              <a:rPr lang="sk-SK" dirty="0">
                <a:solidFill>
                  <a:schemeClr val="bg1"/>
                </a:solidFill>
              </a:rPr>
              <a:t>Zrakový kontakt</a:t>
            </a:r>
          </a:p>
          <a:p>
            <a:r>
              <a:rPr lang="sk-SK" dirty="0" err="1">
                <a:solidFill>
                  <a:schemeClr val="bg1"/>
                </a:solidFill>
              </a:rPr>
              <a:t>Gestika</a:t>
            </a:r>
            <a:r>
              <a:rPr lang="sk-SK" dirty="0">
                <a:solidFill>
                  <a:schemeClr val="bg1"/>
                </a:solidFill>
              </a:rPr>
              <a:t> = gestikulácia a gestá</a:t>
            </a:r>
          </a:p>
          <a:p>
            <a:r>
              <a:rPr lang="sk-SK" dirty="0" err="1">
                <a:solidFill>
                  <a:schemeClr val="bg1"/>
                </a:solidFill>
              </a:rPr>
              <a:t>Haptika</a:t>
            </a:r>
            <a:r>
              <a:rPr lang="sk-SK" dirty="0">
                <a:solidFill>
                  <a:schemeClr val="bg1"/>
                </a:solidFill>
              </a:rPr>
              <a:t> = dotyk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2355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3384376" cy="225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pl-PL" b="1" dirty="0">
                <a:solidFill>
                  <a:schemeClr val="bg1"/>
                </a:solidFill>
              </a:rPr>
              <a:t>Chyby v komunikácii na strane počúvajúceho:</a:t>
            </a:r>
          </a:p>
          <a:p>
            <a:r>
              <a:rPr lang="sk-SK" dirty="0">
                <a:solidFill>
                  <a:schemeClr val="bg1"/>
                </a:solidFill>
              </a:rPr>
              <a:t>Prerušovanie hovoriaceho</a:t>
            </a:r>
          </a:p>
          <a:p>
            <a:r>
              <a:rPr lang="sk-SK" dirty="0">
                <a:solidFill>
                  <a:schemeClr val="bg1"/>
                </a:solidFill>
              </a:rPr>
              <a:t>Skákanie do rečí</a:t>
            </a:r>
          </a:p>
          <a:p>
            <a:r>
              <a:rPr lang="sk-SK" dirty="0">
                <a:solidFill>
                  <a:schemeClr val="bg1"/>
                </a:solidFill>
              </a:rPr>
              <a:t>Pocit ignorovania, neporozumenia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b="1" dirty="0">
                <a:solidFill>
                  <a:schemeClr val="bg1"/>
                </a:solidFill>
              </a:rPr>
              <a:t>Chyby v komunikácii na strane hovoriaceho:</a:t>
            </a:r>
          </a:p>
          <a:p>
            <a:r>
              <a:rPr lang="sk-SK" b="1" dirty="0">
                <a:solidFill>
                  <a:schemeClr val="bg1"/>
                </a:solidFill>
              </a:rPr>
              <a:t>Nejasnosť</a:t>
            </a:r>
          </a:p>
          <a:p>
            <a:r>
              <a:rPr lang="sk-SK" b="1" dirty="0" err="1">
                <a:solidFill>
                  <a:schemeClr val="bg1"/>
                </a:solidFill>
              </a:rPr>
              <a:t>Nekonkrétnosť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Zovšeobecnenie</a:t>
            </a:r>
          </a:p>
          <a:p>
            <a:pPr>
              <a:buNone/>
            </a:pPr>
            <a:endParaRPr 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Najviac na nás vplývajú ľudia v najbližšom okolí, s ktorými trávime najviac času. </a:t>
            </a:r>
          </a:p>
          <a:p>
            <a:r>
              <a:rPr lang="sk-SK" dirty="0">
                <a:solidFill>
                  <a:schemeClr val="bg1"/>
                </a:solidFill>
              </a:rPr>
              <a:t>Práve preto by mali byť tieto vzťahy korektné, mali by obsahovať zdvorilosť a úctu. </a:t>
            </a:r>
          </a:p>
          <a:p>
            <a:pPr>
              <a:buNone/>
            </a:pPr>
            <a:br>
              <a:rPr lang="sk-SK" dirty="0">
                <a:solidFill>
                  <a:schemeClr val="bg1"/>
                </a:solidFill>
              </a:rPr>
            </a:br>
            <a:r>
              <a:rPr lang="sk-SK" b="1" dirty="0">
                <a:solidFill>
                  <a:schemeClr val="bg1"/>
                </a:solidFill>
              </a:rPr>
              <a:t>Sociálna interakcia: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- je to vzájomné pôsobenie a umenie vychádzať s ľuďmi, schopnosť presadiť sa medzi nimi, ale nie na úkor iného</a:t>
            </a:r>
            <a:br>
              <a:rPr lang="sk-SK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r>
              <a:rPr lang="sk-SK" b="1" dirty="0">
                <a:solidFill>
                  <a:schemeClr val="bg1"/>
                </a:solidFill>
              </a:rPr>
              <a:t>Empatia: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- je to vcítenie sa do pocitov druhého a závisí to od toho, ako ľudí poznáme a ako ich vnímame</a:t>
            </a:r>
            <a:br>
              <a:rPr lang="sk-SK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ok vyh&amp;lcaron;adávania obrázkov pre dopyt empat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45181"/>
            <a:ext cx="3024336" cy="201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Konflikt (spor):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 konfliktom je lepšie predchádzať ako ich riešiť, </a:t>
            </a:r>
          </a:p>
          <a:p>
            <a:r>
              <a:rPr lang="sk-SK" dirty="0">
                <a:solidFill>
                  <a:schemeClr val="bg1"/>
                </a:solidFill>
              </a:rPr>
              <a:t>V konflikte nemá ísť o to, aby sme ukázali svoju neomylnosť a protivníka zničili, ale o to, aby sne jeden druhého presvedčili a našli kompromis.</a:t>
            </a:r>
          </a:p>
          <a:p>
            <a:r>
              <a:rPr lang="sk-SK" dirty="0">
                <a:solidFill>
                  <a:schemeClr val="bg1"/>
                </a:solidFill>
              </a:rPr>
              <a:t>najlepším spôsobom prevencie voči konfliktom je správna komunikácia.</a:t>
            </a:r>
          </a:p>
          <a:p>
            <a:pPr>
              <a:buNone/>
            </a:pP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Delíme ich na: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1. skupinové – vo vnútri danej skupiny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2. </a:t>
            </a:r>
            <a:r>
              <a:rPr lang="sk-SK" dirty="0" err="1">
                <a:solidFill>
                  <a:schemeClr val="bg1"/>
                </a:solidFill>
              </a:rPr>
              <a:t>medziskupinové</a:t>
            </a:r>
            <a:r>
              <a:rPr lang="sk-SK" dirty="0">
                <a:solidFill>
                  <a:schemeClr val="bg1"/>
                </a:solidFill>
              </a:rPr>
              <a:t> – vznikajú medzi jednotlivými skupinami alebo kolektívmi na pracovisku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3. skryté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4. otvorené</a:t>
            </a:r>
            <a:br>
              <a:rPr lang="sk-SK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endParaRPr lang="sk-SK" dirty="0"/>
          </a:p>
        </p:txBody>
      </p:sp>
      <p:pic>
        <p:nvPicPr>
          <p:cNvPr id="20482" name="Picture 2" descr="Výsledok vyh&amp;lcaron;adávania obrázkov pre dopyt konfli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388" y="0"/>
            <a:ext cx="3451612" cy="149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Súvisiaci obráz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310" y="4509120"/>
            <a:ext cx="3670122" cy="234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Kritika: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76464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kritizujeme tak, aby sme nikoho neponižovali, nechceme mať z toho prospech, alebo aby sme sa chceli len zaskvieť. </a:t>
            </a:r>
          </a:p>
          <a:p>
            <a:r>
              <a:rPr lang="sk-SK" dirty="0">
                <a:solidFill>
                  <a:schemeClr val="bg1"/>
                </a:solidFill>
              </a:rPr>
              <a:t>Pri kritizovaní sa treba vyjadrovať konkrétne, kritika by mala byť krátka a mala by sa týkať záležitostí, ktoré sa udiali nedávno</a:t>
            </a:r>
          </a:p>
          <a:p>
            <a:r>
              <a:rPr lang="sk-SK" dirty="0">
                <a:solidFill>
                  <a:schemeClr val="bg1"/>
                </a:solidFill>
              </a:rPr>
              <a:t>kritiku treba vedieť aj správne prijať. Každý človek má právo robiť chyby, ale musí byť za ne aj zodpovedný. V kritike sa vždy dá nájsť niečo, s čím môžeme súhlasiť. Ak priznáme chybu, neznamená to, že musíme mať pocit viny. Pri kritizovaní treba vždy pozorne počúvať a nie </a:t>
            </a:r>
            <a:r>
              <a:rPr lang="sk-SK" dirty="0" err="1">
                <a:solidFill>
                  <a:schemeClr val="bg1"/>
                </a:solidFill>
              </a:rPr>
              <a:t>rozčulovať</a:t>
            </a:r>
            <a:r>
              <a:rPr lang="sk-SK" dirty="0">
                <a:solidFill>
                  <a:schemeClr val="bg1"/>
                </a:solidFill>
              </a:rPr>
              <a:t> sa.</a:t>
            </a:r>
            <a:endParaRPr lang="sk-SK" dirty="0"/>
          </a:p>
        </p:txBody>
      </p:sp>
      <p:pic>
        <p:nvPicPr>
          <p:cNvPr id="19458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430749" cy="228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Výsledok vyh&amp;lcaron;adávania obrázkov pre dopyt kritizova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2381250" cy="178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517</Words>
  <Application>Microsoft Office PowerPoint</Application>
  <PresentationFormat>Prezentácia na obrazovke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Motív Office</vt:lpstr>
      <vt:lpstr>Medziľudské vzťahy</vt:lpstr>
      <vt:lpstr>Prezentácia programu PowerPoint</vt:lpstr>
      <vt:lpstr>Zásady medziľudského styku:</vt:lpstr>
      <vt:lpstr>Prezentácia programu PowerPoint</vt:lpstr>
      <vt:lpstr>Formy komunikácie:</vt:lpstr>
      <vt:lpstr>Prezentácia programu PowerPoint</vt:lpstr>
      <vt:lpstr>Prezentácia programu PowerPoint</vt:lpstr>
      <vt:lpstr>Konflikt (spor):</vt:lpstr>
      <vt:lpstr>Kritika: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Medziľudské vzťahy</dc:title>
  <dc:creator>User</dc:creator>
  <cp:lastModifiedBy>Marian Porubcan</cp:lastModifiedBy>
  <cp:revision>1</cp:revision>
  <dcterms:created xsi:type="dcterms:W3CDTF">2017-10-18T15:22:18Z</dcterms:created>
  <dcterms:modified xsi:type="dcterms:W3CDTF">2021-02-19T08:43:44Z</dcterms:modified>
</cp:coreProperties>
</file>