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11"/>
  </p:notesMasterIdLst>
  <p:sldIdLst>
    <p:sldId id="439" r:id="rId2"/>
    <p:sldId id="456" r:id="rId3"/>
    <p:sldId id="454" r:id="rId4"/>
    <p:sldId id="457" r:id="rId5"/>
    <p:sldId id="446" r:id="rId6"/>
    <p:sldId id="453" r:id="rId7"/>
    <p:sldId id="449" r:id="rId8"/>
    <p:sldId id="452" r:id="rId9"/>
    <p:sldId id="447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F5050"/>
    <a:srgbClr val="99FF33"/>
    <a:srgbClr val="996633"/>
    <a:srgbClr val="FFFF00"/>
    <a:srgbClr val="CC3300"/>
    <a:srgbClr val="BB7E79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8A2703C-9E70-4D9B-BE73-DC0948001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BEF40-428B-449A-86C6-DE092BC29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26AF8-2031-45BD-964A-BF4A5D5CC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B3B0-231B-43E2-9F8B-C530612A5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CAB0-2EF9-456D-BBD2-C7EF5E31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A821-4A60-42A6-BC49-9089C2FF3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9818-8FAA-4467-AC87-95F8E1B94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77D6-36E8-48F8-92D0-03128AD46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0A94-4FB9-49EA-B284-A991454D6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6AC58-8FB5-452C-947C-5FEC4C4BB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38C4-9CAC-41E0-B968-6BC811811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6A7E-7657-4E9C-AD36-D94AAE9D0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9BAC07-A63B-42D7-ABAB-CD734E1B6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88913"/>
            <a:ext cx="7548562" cy="4454525"/>
          </a:xfrm>
        </p:spPr>
        <p:txBody>
          <a:bodyPr/>
          <a:lstStyle/>
          <a:p>
            <a:pPr eaLnBrk="1" hangingPunct="1"/>
            <a:r>
              <a:rPr lang="sk-SK" sz="9100" smtClean="0">
                <a:latin typeface="Lucida Sans" pitchFamily="34" charset="0"/>
              </a:rPr>
              <a:t> </a:t>
            </a:r>
            <a:r>
              <a:rPr lang="sk-SK" sz="9100" smtClean="0">
                <a:solidFill>
                  <a:srgbClr val="FF0000"/>
                </a:solidFill>
                <a:latin typeface="Lucida Sans" pitchFamily="34" charset="0"/>
              </a:rPr>
              <a:t>MATURITA</a:t>
            </a:r>
            <a:r>
              <a:rPr lang="sk-SK" sz="9100" smtClean="0">
                <a:latin typeface="Lucida Sans" pitchFamily="34" charset="0"/>
              </a:rPr>
              <a:t>     </a:t>
            </a:r>
            <a:br>
              <a:rPr lang="sk-SK" sz="9100" smtClean="0">
                <a:latin typeface="Lucida Sans" pitchFamily="34" charset="0"/>
              </a:rPr>
            </a:br>
            <a:r>
              <a:rPr lang="sk-SK" sz="2400" b="1" smtClean="0">
                <a:latin typeface="Comic Sans MS" pitchFamily="66" charset="0"/>
              </a:rPr>
              <a:t>„</a:t>
            </a:r>
            <a:r>
              <a:rPr lang="sk-SK" sz="1800" b="1" smtClean="0">
                <a:latin typeface="Comic Sans MS" pitchFamily="66" charset="0"/>
              </a:rPr>
              <a:t>Nech je maturita začiatkom Vašej novej budúcnosti,</a:t>
            </a:r>
            <a:br>
              <a:rPr lang="sk-SK" sz="1800" b="1" smtClean="0">
                <a:latin typeface="Comic Sans MS" pitchFamily="66" charset="0"/>
              </a:rPr>
            </a:br>
            <a:r>
              <a:rPr lang="sk-SK" sz="1800" b="1" smtClean="0">
                <a:latin typeface="Comic Sans MS" pitchFamily="66" charset="0"/>
              </a:rPr>
              <a:t>ktorá Vám prinesie úspech, dobrých priateľov, šťastný život</a:t>
            </a:r>
            <a:br>
              <a:rPr lang="sk-SK" sz="1800" b="1" smtClean="0">
                <a:latin typeface="Comic Sans MS" pitchFamily="66" charset="0"/>
              </a:rPr>
            </a:br>
            <a:r>
              <a:rPr lang="sk-SK" sz="1800" b="1" smtClean="0">
                <a:latin typeface="Comic Sans MS" pitchFamily="66" charset="0"/>
              </a:rPr>
              <a:t>a to najlepšie zo všetkého.</a:t>
            </a:r>
            <a:r>
              <a:rPr lang="sk-SK" sz="2400" b="1" smtClean="0">
                <a:latin typeface="Comic Sans MS" pitchFamily="66" charset="0"/>
              </a:rPr>
              <a:t>“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868863"/>
            <a:ext cx="7386637" cy="9302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2600" smtClean="0">
                <a:latin typeface="Comic Sans MS" pitchFamily="66" charset="0"/>
              </a:rPr>
              <a:t>                     </a:t>
            </a:r>
            <a:r>
              <a:rPr lang="sk-SK" sz="2000" smtClean="0">
                <a:latin typeface="Comic Sans MS" pitchFamily="66" charset="0"/>
              </a:rPr>
              <a:t>PhDr. Zita Ihnátová ( výchovná poradkyňa )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50825" y="0"/>
            <a:ext cx="7477125" cy="1143000"/>
          </a:xfrm>
        </p:spPr>
        <p:txBody>
          <a:bodyPr/>
          <a:lstStyle/>
          <a:p>
            <a:pPr eaLnBrk="1" hangingPunct="1"/>
            <a:r>
              <a:rPr lang="sk-SK" b="1" smtClean="0"/>
              <a:t>Dôležité informácie</a:t>
            </a:r>
            <a:endParaRPr lang="cs-CZ" b="1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50825" y="1412875"/>
            <a:ext cx="7562850" cy="4392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b="1" dirty="0" smtClean="0">
                <a:solidFill>
                  <a:srgbClr val="C00000"/>
                </a:solidFill>
              </a:rPr>
              <a:t>Zákon č.245/2008 </a:t>
            </a:r>
            <a:r>
              <a:rPr lang="sk-SK" sz="2800" b="1" dirty="0" err="1" smtClean="0">
                <a:solidFill>
                  <a:srgbClr val="C00000"/>
                </a:solidFill>
              </a:rPr>
              <a:t>Z.z</a:t>
            </a:r>
            <a:r>
              <a:rPr lang="sk-SK" sz="2800" b="1" dirty="0" smtClean="0">
                <a:solidFill>
                  <a:srgbClr val="C00000"/>
                </a:solidFill>
              </a:rPr>
              <a:t>.</a:t>
            </a:r>
            <a:r>
              <a:rPr lang="sk-SK" sz="2800" b="1" dirty="0" smtClean="0"/>
              <a:t>-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k-SK" sz="2800" b="1" dirty="0" smtClean="0"/>
              <a:t>š</a:t>
            </a:r>
            <a:r>
              <a:rPr lang="en-US" sz="2800" b="1" dirty="0" err="1" smtClean="0"/>
              <a:t>kolsk</a:t>
            </a:r>
            <a:r>
              <a:rPr lang="sk-SK" sz="2800" b="1" dirty="0" smtClean="0"/>
              <a:t>ý</a:t>
            </a:r>
            <a:r>
              <a:rPr lang="en-US" sz="2800" b="1" dirty="0" smtClean="0"/>
              <a:t> </a:t>
            </a:r>
            <a:r>
              <a:rPr lang="sk-SK" sz="2800" b="1" dirty="0" err="1" smtClean="0"/>
              <a:t>zá</a:t>
            </a:r>
            <a:r>
              <a:rPr lang="en-US" sz="2800" b="1" dirty="0" err="1" smtClean="0"/>
              <a:t>kon</a:t>
            </a:r>
            <a:r>
              <a:rPr lang="en-US" sz="2800" b="1" dirty="0" smtClean="0"/>
              <a:t>   </a:t>
            </a:r>
            <a:endParaRPr lang="sk-SK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b="1" dirty="0" smtClean="0">
                <a:solidFill>
                  <a:srgbClr val="C00000"/>
                </a:solidFill>
              </a:rPr>
              <a:t>Vyhláška č.318/2008 </a:t>
            </a:r>
            <a:r>
              <a:rPr lang="sk-SK" sz="2800" b="1" dirty="0" err="1" smtClean="0">
                <a:solidFill>
                  <a:srgbClr val="C00000"/>
                </a:solidFill>
              </a:rPr>
              <a:t>Z.z</a:t>
            </a:r>
            <a:r>
              <a:rPr lang="sk-SK" sz="2800" b="1" dirty="0" smtClean="0">
                <a:solidFill>
                  <a:srgbClr val="C00000"/>
                </a:solidFill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smtClean="0"/>
              <a:t>o ukončovaní štúdia na stredných školách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b="1" dirty="0" smtClean="0">
                <a:solidFill>
                  <a:srgbClr val="C00000"/>
                </a:solidFill>
              </a:rPr>
              <a:t>Vyhláška č.31</a:t>
            </a:r>
            <a:r>
              <a:rPr lang="en-US" sz="2800" b="1" dirty="0" smtClean="0">
                <a:solidFill>
                  <a:srgbClr val="C00000"/>
                </a:solidFill>
              </a:rPr>
              <a:t>9</a:t>
            </a:r>
            <a:r>
              <a:rPr lang="sk-SK" sz="2800" b="1" dirty="0" smtClean="0">
                <a:solidFill>
                  <a:srgbClr val="C00000"/>
                </a:solidFill>
              </a:rPr>
              <a:t>/2008 </a:t>
            </a:r>
            <a:r>
              <a:rPr lang="sk-SK" sz="2800" b="1" dirty="0" err="1" smtClean="0">
                <a:solidFill>
                  <a:srgbClr val="C00000"/>
                </a:solidFill>
              </a:rPr>
              <a:t>Z.z</a:t>
            </a:r>
            <a:r>
              <a:rPr lang="sk-SK" sz="2800" b="1" dirty="0" smtClean="0">
                <a:solidFill>
                  <a:srgbClr val="C00000"/>
                </a:solidFill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smtClean="0"/>
              <a:t>o uznávaní náhrady MŠ z cudzieho jazyka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b="1" dirty="0" smtClean="0">
                <a:solidFill>
                  <a:srgbClr val="C00000"/>
                </a:solidFill>
              </a:rPr>
              <a:t>Vyhláška č.269/2009 </a:t>
            </a:r>
            <a:r>
              <a:rPr lang="sk-SK" sz="2800" b="1" dirty="0" err="1" smtClean="0">
                <a:solidFill>
                  <a:srgbClr val="C00000"/>
                </a:solidFill>
              </a:rPr>
              <a:t>Z.z</a:t>
            </a:r>
            <a:r>
              <a:rPr lang="sk-SK" sz="2800" b="1" dirty="0" smtClean="0">
                <a:solidFill>
                  <a:srgbClr val="C00000"/>
                </a:solidFill>
              </a:rPr>
              <a:t>.</a:t>
            </a:r>
            <a:r>
              <a:rPr lang="sk-SK" sz="2800" b="1" dirty="0" smtClean="0"/>
              <a:t>-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smtClean="0"/>
              <a:t>mení sa vyhláška MŠ SR č. 319/2008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b="1" dirty="0" smtClean="0">
                <a:solidFill>
                  <a:srgbClr val="C00000"/>
                </a:solidFill>
              </a:rPr>
              <a:t>Vyhláška č.208/2011 </a:t>
            </a:r>
            <a:r>
              <a:rPr lang="sk-SK" sz="2800" b="1" dirty="0" err="1" smtClean="0">
                <a:solidFill>
                  <a:srgbClr val="C00000"/>
                </a:solidFill>
              </a:rPr>
              <a:t>Z.z</a:t>
            </a:r>
            <a:r>
              <a:rPr lang="sk-SK" sz="2800" b="1" dirty="0" smtClean="0">
                <a:solidFill>
                  <a:srgbClr val="C00000"/>
                </a:solidFill>
              </a:rPr>
              <a:t>.</a:t>
            </a:r>
            <a:r>
              <a:rPr lang="sk-SK" sz="2800" b="1" dirty="0" smtClean="0"/>
              <a:t>-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smtClean="0"/>
              <a:t>dopĺňa vyhlášku MŠ SR č.319/</a:t>
            </a:r>
            <a:r>
              <a:rPr lang="sk-SK" sz="2800" b="1" dirty="0" err="1" smtClean="0"/>
              <a:t>2008Z.z</a:t>
            </a:r>
            <a:r>
              <a:rPr lang="sk-SK" sz="2800" b="1" dirty="0" smtClean="0"/>
              <a:t>.</a:t>
            </a: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21575" cy="720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Monotype Corsiva" pitchFamily="66" charset="0"/>
              </a:rPr>
              <a:t>      </a:t>
            </a:r>
            <a:r>
              <a:rPr lang="en-US" sz="3600" b="1" dirty="0" smtClean="0">
                <a:latin typeface="Monotype Corsiva" pitchFamily="66" charset="0"/>
              </a:rPr>
              <a:t>  </a:t>
            </a:r>
            <a:r>
              <a:rPr lang="sk-SK" sz="3600" b="1" dirty="0" smtClean="0">
                <a:latin typeface="Century Gothic" pitchFamily="34" charset="0"/>
              </a:rPr>
              <a:t>Zloženie maturitnej skúšky</a:t>
            </a:r>
            <a:endParaRPr lang="en-US" sz="3600" b="1" dirty="0" smtClean="0">
              <a:latin typeface="Century Gothic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6702425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</a:t>
            </a:r>
            <a:r>
              <a:rPr lang="sk-SK" sz="2000" smtClean="0"/>
              <a:t>í</a:t>
            </a:r>
            <a:r>
              <a:rPr lang="en-US" sz="2000" smtClean="0"/>
              <a:t>somn</a:t>
            </a:r>
            <a:r>
              <a:rPr lang="sk-SK" sz="2000" smtClean="0"/>
              <a:t>á maturitná skúška z predmetov                    </a:t>
            </a:r>
            <a:r>
              <a:rPr lang="sk-SK" sz="2000" b="1" smtClean="0">
                <a:solidFill>
                  <a:srgbClr val="C00000"/>
                </a:solidFill>
              </a:rPr>
              <a:t>slovenský jazyk, cudzie jazyky,</a:t>
            </a:r>
            <a:r>
              <a:rPr lang="en-US" sz="2000" b="1" smtClean="0">
                <a:solidFill>
                  <a:srgbClr val="C00000"/>
                </a:solidFill>
              </a:rPr>
              <a:t> </a:t>
            </a:r>
            <a:r>
              <a:rPr lang="sk-SK" sz="2000" smtClean="0"/>
              <a:t>pozostáva z externej časti a internej časti, pričom interná časť má písomnú aj ústnu formu, </a:t>
            </a:r>
            <a:r>
              <a:rPr lang="sk-SK" sz="2000" b="1" smtClean="0">
                <a:solidFill>
                  <a:srgbClr val="C00000"/>
                </a:solidFill>
              </a:rPr>
              <a:t>matematika </a:t>
            </a:r>
            <a:r>
              <a:rPr lang="sk-SK" sz="2000" smtClean="0"/>
              <a:t>má iba externú časť.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sk-SK" sz="2000" smtClean="0"/>
              <a:t>Externá časť (EČMS) je test zadávaný Národným ústavom certifikovaných meraní vzdelávania (NUCEM) a vykonáva sa v rovnakom čase na celom území Slovenskej republiky.</a:t>
            </a:r>
            <a:r>
              <a:rPr lang="en-US" sz="2000" smtClean="0"/>
              <a:t>  </a:t>
            </a:r>
            <a:r>
              <a:rPr lang="sk-SK" sz="2000" b="1" smtClean="0">
                <a:solidFill>
                  <a:srgbClr val="C00000"/>
                </a:solidFill>
              </a:rPr>
              <a:t>www.nucem.sk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sk-SK" sz="2000" smtClean="0"/>
              <a:t>Písomná forma internej časti (PFIČ MS) je vypracovanie jednej z centrálne zadaných tém, ktorá sa vyhodnocuje priamo na škole.                                                                                               EČ MS a PFIČ MS - píšu sa zo Slovenského jazyka a literatúry a z cudzích jazykov, EČ MS sa píše z matematiky                                                                                               - </a:t>
            </a:r>
            <a:r>
              <a:rPr lang="sk-SK" sz="2000" b="1" smtClean="0">
                <a:solidFill>
                  <a:srgbClr val="C00000"/>
                </a:solidFill>
              </a:rPr>
              <a:t>píšu sa v marci                                                       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sk-SK" sz="2000" smtClean="0"/>
              <a:t>Ústna forma internej časti (ÚFIČ MS) je ústna odpoveď pred trojčlennou </a:t>
            </a:r>
            <a:r>
              <a:rPr lang="sk-SK" sz="2400" smtClean="0"/>
              <a:t>maturitnou komisiou.</a:t>
            </a:r>
            <a:r>
              <a:rPr lang="en-US" sz="2400" smtClean="0"/>
              <a:t> </a:t>
            </a:r>
            <a:r>
              <a:rPr lang="sk-SK" sz="2400" smtClean="0"/>
              <a:t>                         Koná sa:  </a:t>
            </a:r>
            <a:r>
              <a:rPr lang="sk-SK" sz="2400" b="1" smtClean="0">
                <a:solidFill>
                  <a:srgbClr val="C00000"/>
                </a:solidFill>
              </a:rPr>
              <a:t>v máji 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C00000"/>
                </a:solidFill>
              </a:rPr>
              <a:t>MS z odborných predmetov je písomná (</a:t>
            </a:r>
            <a:r>
              <a:rPr lang="sk-SK" sz="2400" b="1" smtClean="0"/>
              <a:t>v apríli</a:t>
            </a:r>
            <a:r>
              <a:rPr lang="sk-SK" sz="2400" b="1" smtClean="0">
                <a:solidFill>
                  <a:srgbClr val="C00000"/>
                </a:solidFill>
              </a:rPr>
              <a:t>)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k-SK" sz="2400" b="1" smtClean="0">
                <a:solidFill>
                  <a:srgbClr val="C00000"/>
                </a:solidFill>
              </a:rPr>
              <a:t>      a ústna (</a:t>
            </a:r>
            <a:r>
              <a:rPr lang="sk-SK" sz="2400" b="1" smtClean="0"/>
              <a:t>v máji</a:t>
            </a:r>
            <a:r>
              <a:rPr lang="sk-SK" sz="2400" b="1" smtClean="0">
                <a:solidFill>
                  <a:srgbClr val="C00000"/>
                </a:solidFill>
              </a:rPr>
              <a:t>)                                                                                                         </a:t>
            </a:r>
            <a:endParaRPr lang="en-US" sz="24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393700"/>
          </a:xfrm>
        </p:spPr>
        <p:txBody>
          <a:bodyPr/>
          <a:lstStyle/>
          <a:p>
            <a:pPr eaLnBrk="1" hangingPunct="1"/>
            <a:r>
              <a:rPr lang="cs-CZ" sz="3200" b="1" smtClean="0"/>
              <a:t>PREHĽAD PRIPRAVOVANÝCH TESTOV</a:t>
            </a:r>
            <a:endParaRPr lang="sk-SK" sz="320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50825" y="908050"/>
            <a:ext cx="7386638" cy="4713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600" b="1" dirty="0" smtClean="0">
                <a:solidFill>
                  <a:srgbClr val="C00000"/>
                </a:solidFill>
              </a:rPr>
              <a:t>Slovenský jazyk a </a:t>
            </a:r>
            <a:r>
              <a:rPr lang="cs-CZ" sz="1600" b="1" dirty="0" err="1" smtClean="0">
                <a:solidFill>
                  <a:srgbClr val="C00000"/>
                </a:solidFill>
              </a:rPr>
              <a:t>literatúra</a:t>
            </a:r>
            <a:r>
              <a:rPr lang="cs-CZ" sz="1600" b="1" dirty="0" smtClean="0">
                <a:solidFill>
                  <a:srgbClr val="C00000"/>
                </a:solidFill>
              </a:rPr>
              <a:t> </a:t>
            </a: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err="1" smtClean="0"/>
              <a:t>Trvanie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testov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EČ</a:t>
            </a:r>
            <a:r>
              <a:rPr lang="cs-CZ" sz="1600" b="1" dirty="0" smtClean="0"/>
              <a:t> MS</a:t>
            </a:r>
            <a:r>
              <a:rPr lang="cs-CZ" sz="1600" dirty="0" smtClean="0"/>
              <a:t>: 90 </a:t>
            </a:r>
            <a:r>
              <a:rPr lang="cs-CZ" sz="1600" dirty="0" err="1" smtClean="0"/>
              <a:t>minút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/>
              <a:t>Formát úloh</a:t>
            </a:r>
            <a:r>
              <a:rPr lang="cs-CZ" sz="1600" dirty="0" smtClean="0"/>
              <a:t>: 40 úloh s </a:t>
            </a:r>
            <a:r>
              <a:rPr lang="cs-CZ" sz="1600" dirty="0" err="1" smtClean="0"/>
              <a:t>výberom</a:t>
            </a:r>
            <a:r>
              <a:rPr lang="cs-CZ" sz="1600" dirty="0" smtClean="0"/>
              <a:t> </a:t>
            </a:r>
            <a:r>
              <a:rPr lang="cs-CZ" sz="1600" dirty="0" err="1" smtClean="0"/>
              <a:t>odpovede</a:t>
            </a:r>
            <a:r>
              <a:rPr lang="cs-CZ" sz="1600" dirty="0" smtClean="0"/>
              <a:t>, 24 úloh s krátkou </a:t>
            </a:r>
            <a:r>
              <a:rPr lang="cs-CZ" sz="1600" dirty="0" err="1" smtClean="0"/>
              <a:t>odpoveďou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err="1" smtClean="0"/>
              <a:t>Trvanie</a:t>
            </a:r>
            <a:r>
              <a:rPr lang="cs-CZ" sz="1600" b="1" dirty="0" smtClean="0"/>
              <a:t> PFIČ MS</a:t>
            </a:r>
            <a:r>
              <a:rPr lang="cs-CZ" sz="1600" dirty="0" smtClean="0"/>
              <a:t>: 150 </a:t>
            </a:r>
            <a:r>
              <a:rPr lang="cs-CZ" sz="1600" dirty="0" err="1" smtClean="0"/>
              <a:t>minút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/>
              <a:t>Formát úloh</a:t>
            </a:r>
            <a:r>
              <a:rPr lang="cs-CZ" sz="1600" dirty="0" smtClean="0"/>
              <a:t>: </a:t>
            </a:r>
            <a:r>
              <a:rPr lang="cs-CZ" sz="1600" dirty="0" err="1" smtClean="0"/>
              <a:t>súbor</a:t>
            </a:r>
            <a:r>
              <a:rPr lang="cs-CZ" sz="1600" dirty="0" smtClean="0"/>
              <a:t> </a:t>
            </a:r>
            <a:r>
              <a:rPr lang="cs-CZ" sz="1600" dirty="0" err="1" smtClean="0"/>
              <a:t>štyroch</a:t>
            </a:r>
            <a:r>
              <a:rPr lang="cs-CZ" sz="1600" dirty="0" smtClean="0"/>
              <a:t> </a:t>
            </a:r>
            <a:r>
              <a:rPr lang="cs-CZ" sz="1600" dirty="0" err="1" smtClean="0"/>
              <a:t>tém</a:t>
            </a:r>
            <a:r>
              <a:rPr lang="cs-CZ" sz="1600" dirty="0" smtClean="0"/>
              <a:t> s určenou žánrovou formou, z </a:t>
            </a:r>
            <a:r>
              <a:rPr lang="cs-CZ" sz="1600" dirty="0" err="1" smtClean="0"/>
              <a:t>ktorých</a:t>
            </a:r>
            <a:r>
              <a:rPr lang="cs-CZ" sz="1600" dirty="0" smtClean="0"/>
              <a:t> si </a:t>
            </a:r>
            <a:r>
              <a:rPr lang="cs-CZ" sz="1600" dirty="0" err="1" smtClean="0"/>
              <a:t>žiak</a:t>
            </a:r>
            <a:r>
              <a:rPr lang="cs-CZ" sz="1600" dirty="0" smtClean="0"/>
              <a:t> </a:t>
            </a:r>
            <a:r>
              <a:rPr lang="cs-CZ" sz="1600" dirty="0" err="1" smtClean="0"/>
              <a:t>vyberie</a:t>
            </a:r>
            <a:r>
              <a:rPr lang="cs-CZ" sz="1600" dirty="0" smtClean="0"/>
              <a:t> a vypracuje </a:t>
            </a:r>
            <a:r>
              <a:rPr lang="cs-CZ" sz="1600" dirty="0" err="1" smtClean="0"/>
              <a:t>iba</a:t>
            </a:r>
            <a:r>
              <a:rPr lang="cs-CZ" sz="1600" dirty="0" smtClean="0"/>
              <a:t> jednu                                                                   </a:t>
            </a:r>
            <a:r>
              <a:rPr lang="cs-CZ" sz="1600" b="1" dirty="0" smtClean="0">
                <a:solidFill>
                  <a:srgbClr val="C00000"/>
                </a:solidFill>
              </a:rPr>
              <a:t>                    </a:t>
            </a:r>
            <a:r>
              <a:rPr lang="cs-CZ" sz="1600" b="1" dirty="0" err="1" smtClean="0">
                <a:solidFill>
                  <a:srgbClr val="C00000"/>
                </a:solidFill>
              </a:rPr>
              <a:t>Cudzí</a:t>
            </a:r>
            <a:r>
              <a:rPr lang="cs-CZ" sz="1600" b="1" dirty="0" smtClean="0">
                <a:solidFill>
                  <a:srgbClr val="C00000"/>
                </a:solidFill>
              </a:rPr>
              <a:t> jazyk </a:t>
            </a:r>
            <a:r>
              <a:rPr lang="en-US" sz="1600" b="1" dirty="0" smtClean="0">
                <a:solidFill>
                  <a:srgbClr val="C00000"/>
                </a:solidFill>
              </a:rPr>
              <a:t>B</a:t>
            </a:r>
            <a:r>
              <a:rPr lang="sk-SK" sz="1600" b="1" baseline="-25000" dirty="0">
                <a:solidFill>
                  <a:srgbClr val="C00000"/>
                </a:solidFill>
              </a:rPr>
              <a:t>1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err="1" smtClean="0"/>
              <a:t>Trvanie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testov</a:t>
            </a:r>
            <a:r>
              <a:rPr lang="cs-CZ" sz="1600" b="1" dirty="0" smtClean="0"/>
              <a:t> EČ MS</a:t>
            </a:r>
            <a:r>
              <a:rPr lang="cs-CZ" sz="1600" dirty="0" smtClean="0"/>
              <a:t>: 100 </a:t>
            </a:r>
            <a:r>
              <a:rPr lang="cs-CZ" sz="1600" dirty="0" err="1" smtClean="0"/>
              <a:t>minút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/>
              <a:t>Formát úloh</a:t>
            </a:r>
            <a:r>
              <a:rPr lang="cs-CZ" sz="1600" dirty="0" smtClean="0"/>
              <a:t>:  úlohy s </a:t>
            </a:r>
            <a:r>
              <a:rPr lang="cs-CZ" sz="1600" dirty="0" err="1" smtClean="0"/>
              <a:t>výberom</a:t>
            </a:r>
            <a:r>
              <a:rPr lang="cs-CZ" sz="1600" dirty="0" smtClean="0"/>
              <a:t> </a:t>
            </a:r>
            <a:r>
              <a:rPr lang="cs-CZ" sz="1600" dirty="0" err="1" smtClean="0"/>
              <a:t>odpovede</a:t>
            </a:r>
            <a:r>
              <a:rPr lang="cs-CZ" sz="1600" dirty="0" smtClean="0"/>
              <a:t>, úlohy s krátkou </a:t>
            </a:r>
            <a:r>
              <a:rPr lang="cs-CZ" sz="1600" dirty="0" err="1" smtClean="0"/>
              <a:t>odpoveďou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err="1" smtClean="0"/>
              <a:t>Trvanie</a:t>
            </a:r>
            <a:r>
              <a:rPr lang="cs-CZ" sz="1600" b="1" dirty="0" smtClean="0"/>
              <a:t> PFIČ MS</a:t>
            </a:r>
            <a:r>
              <a:rPr lang="cs-CZ" sz="1600" dirty="0" smtClean="0"/>
              <a:t>: 60 </a:t>
            </a:r>
            <a:r>
              <a:rPr lang="cs-CZ" sz="1600" dirty="0" err="1" smtClean="0"/>
              <a:t>minút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/>
              <a:t>Formát úloh</a:t>
            </a:r>
            <a:r>
              <a:rPr lang="cs-CZ" sz="1600" dirty="0" smtClean="0"/>
              <a:t>: 1 </a:t>
            </a:r>
            <a:r>
              <a:rPr lang="cs-CZ" sz="1600" dirty="0" err="1" smtClean="0"/>
              <a:t>zadanie</a:t>
            </a:r>
            <a:r>
              <a:rPr lang="cs-CZ" sz="1600" dirty="0" smtClean="0"/>
              <a:t> s určenou žánrovou formou 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600" b="1" dirty="0" smtClean="0">
                <a:solidFill>
                  <a:srgbClr val="C00000"/>
                </a:solidFill>
              </a:rPr>
              <a:t>      Matematika </a:t>
            </a:r>
            <a:r>
              <a:rPr lang="cs-CZ" sz="1600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err="1" smtClean="0"/>
              <a:t>Žiaci</a:t>
            </a:r>
            <a:r>
              <a:rPr lang="cs-CZ" sz="1600" dirty="0" smtClean="0"/>
              <a:t> si </a:t>
            </a:r>
            <a:r>
              <a:rPr lang="cs-CZ" sz="1600" dirty="0" err="1" smtClean="0"/>
              <a:t>môžu</a:t>
            </a:r>
            <a:r>
              <a:rPr lang="cs-CZ" sz="1600" dirty="0" smtClean="0"/>
              <a:t> tento </a:t>
            </a:r>
            <a:r>
              <a:rPr lang="cs-CZ" sz="1600" dirty="0" err="1" smtClean="0"/>
              <a:t>predmet</a:t>
            </a:r>
            <a:r>
              <a:rPr lang="cs-CZ" sz="1600" dirty="0" smtClean="0"/>
              <a:t> </a:t>
            </a:r>
            <a:r>
              <a:rPr lang="cs-CZ" sz="1600" dirty="0" err="1" smtClean="0"/>
              <a:t>vybrať</a:t>
            </a:r>
            <a:r>
              <a:rPr lang="cs-CZ" sz="1600" dirty="0" smtClean="0"/>
              <a:t> v rámci </a:t>
            </a:r>
            <a:r>
              <a:rPr lang="cs-CZ" sz="1600" dirty="0" err="1" smtClean="0"/>
              <a:t>dobrovoľnej</a:t>
            </a:r>
            <a:r>
              <a:rPr lang="cs-CZ" sz="1600" dirty="0" smtClean="0"/>
              <a:t> MS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err="1" smtClean="0"/>
              <a:t>Trvanie</a:t>
            </a:r>
            <a:r>
              <a:rPr lang="cs-CZ" sz="1600" b="1" dirty="0" smtClean="0"/>
              <a:t> testu EČ MS</a:t>
            </a:r>
            <a:r>
              <a:rPr lang="cs-CZ" sz="1600" dirty="0" smtClean="0"/>
              <a:t>: 120 </a:t>
            </a:r>
            <a:r>
              <a:rPr lang="cs-CZ" sz="1600" dirty="0" err="1" smtClean="0"/>
              <a:t>minút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/>
              <a:t>Formát úloh</a:t>
            </a:r>
            <a:r>
              <a:rPr lang="cs-CZ" sz="1600" dirty="0" smtClean="0"/>
              <a:t>: 20 úloh s krátkou </a:t>
            </a:r>
            <a:r>
              <a:rPr lang="cs-CZ" sz="1600" dirty="0" err="1" smtClean="0"/>
              <a:t>odpoveďou</a:t>
            </a:r>
            <a:r>
              <a:rPr lang="cs-CZ" sz="1600" dirty="0" smtClean="0"/>
              <a:t>, 10 úloh s </a:t>
            </a:r>
            <a:r>
              <a:rPr lang="cs-CZ" sz="1600" dirty="0" err="1" smtClean="0"/>
              <a:t>výberom</a:t>
            </a:r>
            <a:r>
              <a:rPr lang="cs-CZ" sz="1600" dirty="0" smtClean="0"/>
              <a:t> </a:t>
            </a:r>
            <a:r>
              <a:rPr lang="cs-CZ" sz="1600" dirty="0" err="1" smtClean="0"/>
              <a:t>odpovede</a:t>
            </a:r>
            <a:r>
              <a:rPr lang="cs-CZ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62950" cy="414337"/>
          </a:xfrm>
        </p:spPr>
        <p:txBody>
          <a:bodyPr/>
          <a:lstStyle/>
          <a:p>
            <a:pPr eaLnBrk="1" hangingPunct="1"/>
            <a:r>
              <a:rPr lang="sk-SK" sz="1600" b="1" smtClean="0">
                <a:solidFill>
                  <a:srgbClr val="C00000"/>
                </a:solidFill>
              </a:rPr>
              <a:t>Zákon č. 245/2008 Z. z. a vyhláška č. 318/2008 Z. z., vyhláška č. 269/2009</a:t>
            </a:r>
            <a:r>
              <a:rPr lang="sk-SK" sz="1600" smtClean="0">
                <a:solidFill>
                  <a:srgbClr val="C00000"/>
                </a:solidFill>
              </a:rPr>
              <a:t> </a:t>
            </a:r>
            <a:r>
              <a:rPr lang="en-US" sz="1600" b="1" smtClean="0">
                <a:solidFill>
                  <a:srgbClr val="C00000"/>
                </a:solidFill>
              </a:rPr>
              <a:t>priniesli</a:t>
            </a:r>
            <a:r>
              <a:rPr lang="sk-SK" sz="1600" b="1" smtClean="0">
                <a:solidFill>
                  <a:srgbClr val="C00000"/>
                </a:solidFill>
              </a:rPr>
              <a:t>  </a:t>
            </a:r>
            <a:r>
              <a:rPr lang="en-US" sz="1600" b="1" smtClean="0">
                <a:solidFill>
                  <a:srgbClr val="C00000"/>
                </a:solidFill>
              </a:rPr>
              <a:t>z</a:t>
            </a:r>
            <a:r>
              <a:rPr lang="sk-SK" sz="1600" b="1" smtClean="0">
                <a:solidFill>
                  <a:srgbClr val="C00000"/>
                </a:solidFill>
              </a:rPr>
              <a:t>meny</a:t>
            </a:r>
            <a:r>
              <a:rPr lang="en-US" sz="1600" b="1" smtClean="0">
                <a:solidFill>
                  <a:srgbClr val="C00000"/>
                </a:solidFill>
              </a:rPr>
              <a:t> </a:t>
            </a:r>
            <a:r>
              <a:rPr lang="sk-SK" sz="1600" b="1" smtClean="0">
                <a:solidFill>
                  <a:srgbClr val="C00000"/>
                </a:solidFill>
              </a:rPr>
              <a:t> v organizácii maturitných skúšok </a:t>
            </a:r>
            <a:r>
              <a:rPr lang="sk-SK" sz="1600" smtClean="0">
                <a:solidFill>
                  <a:srgbClr val="C00000"/>
                </a:solidFill>
              </a:rPr>
              <a:t>:</a:t>
            </a:r>
            <a:r>
              <a:rPr lang="en-US" sz="1600" smtClean="0">
                <a:solidFill>
                  <a:srgbClr val="C00000"/>
                </a:solidFill>
              </a:rPr>
              <a:t/>
            </a:r>
            <a:br>
              <a:rPr lang="en-US" sz="1600" smtClean="0">
                <a:solidFill>
                  <a:srgbClr val="C00000"/>
                </a:solidFill>
              </a:rPr>
            </a:br>
            <a:endParaRPr lang="sk-SK" sz="16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7326313" cy="5043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sk-SK" sz="1800" smtClean="0"/>
              <a:t>Úrovne </a:t>
            </a:r>
            <a:r>
              <a:rPr lang="en-US" sz="1800" smtClean="0"/>
              <a:t>B</a:t>
            </a:r>
            <a:r>
              <a:rPr lang="en-US" sz="1800" baseline="-25000" smtClean="0"/>
              <a:t>1</a:t>
            </a:r>
            <a:r>
              <a:rPr lang="en-US" sz="1800" smtClean="0"/>
              <a:t>, B</a:t>
            </a:r>
            <a:r>
              <a:rPr lang="en-US" sz="1800" baseline="-25000" smtClean="0"/>
              <a:t>2</a:t>
            </a:r>
            <a:r>
              <a:rPr lang="sk-SK" sz="1800" smtClean="0"/>
              <a:t> sú iba v cudzích jazykov, 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sk-SK" sz="1800" smtClean="0"/>
              <a:t>externú časť a písomnú formu internej časti maturitnej skúšky z predmetu 1.cudzí jazyk  žiak  gymnázia vykonáva na vyššej úrovni B</a:t>
            </a:r>
            <a:r>
              <a:rPr lang="sk-SK" sz="1800" baseline="-25000" smtClean="0"/>
              <a:t>2</a:t>
            </a:r>
            <a:r>
              <a:rPr lang="sk-SK" sz="1800" smtClean="0"/>
              <a:t>, žiak OA na nižšej úrovni B1 (môže si zvoliť aj vyššiu úroveň)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sk-SK" sz="1800" smtClean="0"/>
              <a:t>ústnu formu internej časti maturitnej skúšky z druhého, resp. ďalšieho cudzieho jazyka môže žiak vykonať </a:t>
            </a:r>
            <a:r>
              <a:rPr lang="sk-SK" sz="1800" baseline="-25000" smtClean="0"/>
              <a:t> </a:t>
            </a:r>
            <a:r>
              <a:rPr lang="sk-SK" sz="1800" smtClean="0"/>
              <a:t> ako dobrovoľnú MS</a:t>
            </a:r>
            <a:endParaRPr lang="en-US" sz="1800" baseline="-25000" smtClean="0"/>
          </a:p>
          <a:p>
            <a:pPr eaLnBrk="1" hangingPunct="1">
              <a:lnSpc>
                <a:spcPct val="80000"/>
              </a:lnSpc>
            </a:pPr>
            <a:endParaRPr lang="en-US" sz="1800" baseline="-25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sk-SK" sz="1800" smtClean="0"/>
              <a:t>žiak môže konať maturitnú skúšku iba z vyučovacích predmetov (okrem výchovných vyučovacích predmetov), ktoré sú uvedené v učebnom pláne školy a v ktorých sa vzdelával, pričom jeden voliteľný predmet </a:t>
            </a:r>
            <a:r>
              <a:rPr lang="sk-SK" sz="1800" b="1" smtClean="0"/>
              <a:t>musí mať týždennú hodinovú dotáciu v rámci celého štúdia minimálne 6 hodín.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smtClean="0">
                <a:latin typeface="Comic Sans MS" pitchFamily="66" charset="0"/>
              </a:rPr>
              <a:t>Termíny EČ a PFIČ maturitnej skúšky</a:t>
            </a:r>
            <a:endParaRPr lang="en-US" sz="3200" b="1" smtClean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7386637" cy="4752975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rgbClr val="C00000"/>
                </a:solidFill>
              </a:rPr>
              <a:t>17. </a:t>
            </a:r>
            <a:r>
              <a:rPr lang="sk-SK" b="1" dirty="0" smtClean="0">
                <a:solidFill>
                  <a:srgbClr val="C00000"/>
                </a:solidFill>
              </a:rPr>
              <a:t>marec </a:t>
            </a:r>
            <a:r>
              <a:rPr lang="sk-SK" b="1" dirty="0" smtClean="0">
                <a:solidFill>
                  <a:srgbClr val="C00000"/>
                </a:solidFill>
              </a:rPr>
              <a:t>2020 </a:t>
            </a:r>
            <a:r>
              <a:rPr lang="sk-SK" b="1" dirty="0" smtClean="0">
                <a:solidFill>
                  <a:srgbClr val="000000"/>
                </a:solidFill>
              </a:rPr>
              <a:t>-</a:t>
            </a:r>
            <a:r>
              <a:rPr lang="sk-SK" dirty="0" smtClean="0">
                <a:solidFill>
                  <a:srgbClr val="000000"/>
                </a:solidFill>
              </a:rPr>
              <a:t> </a:t>
            </a:r>
            <a:r>
              <a:rPr lang="sk-SK" dirty="0" smtClean="0"/>
              <a:t>slovenský jazyk               a literatúra;</a:t>
            </a:r>
          </a:p>
          <a:p>
            <a:pPr eaLnBrk="1" hangingPunct="1"/>
            <a:r>
              <a:rPr lang="sk-SK" b="1" dirty="0" smtClean="0">
                <a:solidFill>
                  <a:srgbClr val="C00000"/>
                </a:solidFill>
              </a:rPr>
              <a:t>18. </a:t>
            </a:r>
            <a:r>
              <a:rPr lang="sk-SK" b="1" dirty="0" smtClean="0">
                <a:solidFill>
                  <a:srgbClr val="C00000"/>
                </a:solidFill>
              </a:rPr>
              <a:t>marec </a:t>
            </a:r>
            <a:r>
              <a:rPr lang="sk-SK" b="1" dirty="0" smtClean="0">
                <a:solidFill>
                  <a:srgbClr val="C00000"/>
                </a:solidFill>
              </a:rPr>
              <a:t>2020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sk-SK" b="1" dirty="0" smtClean="0"/>
              <a:t>-</a:t>
            </a:r>
            <a:r>
              <a:rPr lang="sk-SK" dirty="0" smtClean="0"/>
              <a:t>  cudzie jazyky</a:t>
            </a:r>
          </a:p>
          <a:p>
            <a:pPr eaLnBrk="1" hangingPunct="1"/>
            <a:endParaRPr lang="sk-SK" b="1" dirty="0" smtClean="0"/>
          </a:p>
          <a:p>
            <a:pPr eaLnBrk="1" hangingPunct="1">
              <a:buNone/>
            </a:pPr>
            <a:r>
              <a:rPr lang="sk-SK" b="1" dirty="0" smtClean="0"/>
              <a:t>    </a:t>
            </a:r>
            <a:r>
              <a:rPr lang="en-US" b="1" dirty="0" smtClean="0"/>
              <a:t>N</a:t>
            </a:r>
            <a:r>
              <a:rPr lang="sk-SK" b="1" dirty="0" smtClean="0"/>
              <a:t>á</a:t>
            </a:r>
            <a:r>
              <a:rPr lang="en-US" b="1" dirty="0" err="1" smtClean="0"/>
              <a:t>hradn</a:t>
            </a:r>
            <a:r>
              <a:rPr lang="sk-SK" b="1" dirty="0" smtClean="0"/>
              <a:t>ý</a:t>
            </a:r>
            <a:r>
              <a:rPr lang="en-US" b="1" dirty="0" smtClean="0"/>
              <a:t> term</a:t>
            </a:r>
            <a:r>
              <a:rPr lang="sk-SK" b="1" dirty="0" smtClean="0"/>
              <a:t>í</a:t>
            </a:r>
            <a:r>
              <a:rPr lang="en-US" b="1" dirty="0" smtClean="0"/>
              <a:t>n E</a:t>
            </a:r>
            <a:r>
              <a:rPr lang="sk-SK" b="1" dirty="0" smtClean="0"/>
              <a:t>Č a PFIČ MS</a:t>
            </a:r>
          </a:p>
          <a:p>
            <a:pPr algn="ctr" eaLnBrk="1" hangingPunct="1">
              <a:buFontTx/>
              <a:buNone/>
            </a:pPr>
            <a:r>
              <a:rPr lang="sk-SK" b="1" dirty="0" smtClean="0">
                <a:solidFill>
                  <a:srgbClr val="C00000"/>
                </a:solidFill>
              </a:rPr>
              <a:t>apríl 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sk-SK" b="1" dirty="0" smtClean="0">
                <a:solidFill>
                  <a:srgbClr val="C00000"/>
                </a:solidFill>
              </a:rPr>
              <a:t>020           </a:t>
            </a:r>
            <a:endParaRPr lang="sk-SK" b="1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sk-SK" b="1" dirty="0" smtClean="0">
                <a:solidFill>
                  <a:srgbClr val="C00000"/>
                </a:solidFill>
              </a:rPr>
              <a:t>    </a:t>
            </a:r>
            <a:r>
              <a:rPr lang="sk-SK" b="1" dirty="0" smtClean="0"/>
              <a:t>Opravný termín bude </a:t>
            </a:r>
            <a:r>
              <a:rPr lang="sk-SK" b="1" dirty="0" smtClean="0">
                <a:solidFill>
                  <a:srgbClr val="C00000"/>
                </a:solidFill>
              </a:rPr>
              <a:t>september 2020                      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6432550" cy="288925"/>
          </a:xfrm>
        </p:spPr>
        <p:txBody>
          <a:bodyPr/>
          <a:lstStyle/>
          <a:p>
            <a:pPr eaLnBrk="1" hangingPunct="1"/>
            <a:r>
              <a:rPr lang="sk-SK" sz="3200" b="1" smtClean="0">
                <a:latin typeface="Comic Sans MS" pitchFamily="66" charset="0"/>
              </a:rPr>
              <a:t>          Skúšobné komisie</a:t>
            </a:r>
            <a:r>
              <a:rPr lang="sk-SK" sz="3200" smtClean="0">
                <a:latin typeface="Comic Sans MS" pitchFamily="66" charset="0"/>
              </a:rPr>
              <a:t/>
            </a:r>
            <a:br>
              <a:rPr lang="sk-SK" sz="3200" smtClean="0">
                <a:latin typeface="Comic Sans MS" pitchFamily="66" charset="0"/>
              </a:rPr>
            </a:br>
            <a:endParaRPr lang="en-US" sz="3200" smtClean="0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08050"/>
            <a:ext cx="7386637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sz="2000" smtClean="0">
                <a:latin typeface="Arial" charset="0"/>
                <a:cs typeface="Arial" charset="0"/>
              </a:rPr>
              <a:t>Organizáciu a priebeh MS zabezpečuje</a:t>
            </a:r>
          </a:p>
          <a:p>
            <a:pPr eaLnBrk="1" hangingPunct="1">
              <a:lnSpc>
                <a:spcPct val="80000"/>
              </a:lnSpc>
            </a:pPr>
            <a:r>
              <a:rPr lang="sk-SK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ústredná maturitná komisia</a:t>
            </a:r>
          </a:p>
          <a:p>
            <a:pPr eaLnBrk="1" hangingPunct="1">
              <a:lnSpc>
                <a:spcPct val="80000"/>
              </a:lnSpc>
            </a:pPr>
            <a:r>
              <a:rPr lang="sk-SK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školská maturitná komisia</a:t>
            </a:r>
          </a:p>
          <a:p>
            <a:pPr eaLnBrk="1" hangingPunct="1">
              <a:lnSpc>
                <a:spcPct val="80000"/>
              </a:lnSpc>
            </a:pPr>
            <a:r>
              <a:rPr lang="sk-SK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predmetová maturitná komisia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sz="2000" smtClean="0">
                <a:latin typeface="Arial" charset="0"/>
                <a:cs typeface="Arial" charset="0"/>
              </a:rPr>
              <a:t>     </a:t>
            </a:r>
            <a:r>
              <a:rPr lang="sk-SK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Školskú maturitnú komisiu </a:t>
            </a:r>
            <a:r>
              <a:rPr lang="sk-SK" sz="2000" smtClean="0">
                <a:latin typeface="Arial" charset="0"/>
                <a:cs typeface="Arial" charset="0"/>
              </a:rPr>
              <a:t>(ŠMK) tvorí predseda (z inej školy), riaditeľ školy a predsedovia predmetových maturitných komisií. </a:t>
            </a:r>
          </a:p>
          <a:p>
            <a:pPr eaLnBrk="1" hangingPunct="1">
              <a:lnSpc>
                <a:spcPct val="80000"/>
              </a:lnSpc>
            </a:pPr>
            <a:endParaRPr lang="sk-SK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sz="2000" smtClean="0">
                <a:latin typeface="Arial" charset="0"/>
                <a:cs typeface="Arial" charset="0"/>
              </a:rPr>
              <a:t>     </a:t>
            </a:r>
            <a:r>
              <a:rPr lang="sk-SK" sz="2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Predmetovú maturitnú komisiu </a:t>
            </a:r>
            <a:r>
              <a:rPr lang="sk-SK" sz="2000" smtClean="0">
                <a:latin typeface="Arial" charset="0"/>
                <a:cs typeface="Arial" charset="0"/>
              </a:rPr>
              <a:t>(PMK) tvorí predseda (z inej školy) a dvaja skúšajúci, všetci s aprobáciou v danom predmete a praxou minimálne štyri roky.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sz="2000" smtClean="0">
                <a:latin typeface="Arial" charset="0"/>
                <a:cs typeface="Arial" charset="0"/>
              </a:rPr>
              <a:t>     PMK môže za jeden deň vyskúšať maximálne 24 žiakov.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sz="2000" smtClean="0">
                <a:latin typeface="Arial" charset="0"/>
                <a:cs typeface="Arial" charset="0"/>
              </a:rPr>
              <a:t>     Ak predseda školskej alebo predmetovej maturitnej komisie nemôže z vážnych dôvodov vykonávať svoju funkciu, zastúpi ho riaditeľ školy alebo jeho zástupca, kým nebude vymenovaný nový zástupca.</a:t>
            </a:r>
            <a:endParaRPr 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6983413" cy="433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Monotype Corsiva" pitchFamily="66" charset="0"/>
              </a:rPr>
              <a:t> </a:t>
            </a:r>
            <a:r>
              <a:rPr lang="sk-SK" sz="2700" b="1" dirty="0" smtClean="0">
                <a:latin typeface="Comic Sans MS" pitchFamily="66" charset="0"/>
              </a:rPr>
              <a:t>Klasifikácia a hodnotenie  </a:t>
            </a:r>
            <a:r>
              <a:rPr lang="sk-SK" sz="2700" b="1" dirty="0" err="1" smtClean="0">
                <a:latin typeface="Comic Sans MS" pitchFamily="66" charset="0"/>
              </a:rPr>
              <a:t>EČ</a:t>
            </a:r>
            <a:r>
              <a:rPr lang="sk-SK" sz="2700" b="1" dirty="0" smtClean="0">
                <a:latin typeface="Comic Sans MS" pitchFamily="66" charset="0"/>
              </a:rPr>
              <a:t> a </a:t>
            </a:r>
            <a:r>
              <a:rPr lang="sk-SK" sz="2700" b="1" dirty="0" err="1" smtClean="0">
                <a:latin typeface="Comic Sans MS" pitchFamily="66" charset="0"/>
              </a:rPr>
              <a:t>PFIČ</a:t>
            </a:r>
            <a:r>
              <a:rPr lang="sk-SK" sz="2700" b="1" dirty="0" smtClean="0">
                <a:latin typeface="Comic Sans MS" pitchFamily="66" charset="0"/>
              </a:rPr>
              <a:t>  MS </a:t>
            </a:r>
            <a:endParaRPr lang="en-US" sz="2700" b="1" dirty="0" smtClean="0"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7386637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1800" smtClean="0"/>
              <a:t>Hodnotenie žiaka na maturitnej skúške môže byť vyjadrené percentom úspešnosti alebo stupňom prospechu.</a:t>
            </a:r>
          </a:p>
          <a:p>
            <a:pPr eaLnBrk="1" hangingPunct="1">
              <a:lnSpc>
                <a:spcPct val="80000"/>
              </a:lnSpc>
            </a:pPr>
            <a:r>
              <a:rPr lang="sk-SK" sz="1800" smtClean="0"/>
              <a:t>EČ MS a PF IČ MS sa hodnotí </a:t>
            </a:r>
            <a:r>
              <a:rPr lang="sk-SK" sz="1800" b="1" smtClean="0">
                <a:solidFill>
                  <a:srgbClr val="FF0000"/>
                </a:solidFill>
              </a:rPr>
              <a:t>percentom </a:t>
            </a:r>
            <a:r>
              <a:rPr lang="sk-SK" sz="1800" smtClean="0">
                <a:solidFill>
                  <a:srgbClr val="FF0000"/>
                </a:solidFill>
              </a:rPr>
              <a:t>úspešnosti </a:t>
            </a:r>
            <a:r>
              <a:rPr lang="sk-SK" sz="1800" smtClean="0"/>
              <a:t>– pomer počtu správnych odpovedí ku počtu všetkých odpovedí a </a:t>
            </a:r>
            <a:r>
              <a:rPr lang="sk-SK" sz="1800" b="1" smtClean="0">
                <a:solidFill>
                  <a:srgbClr val="FF0000"/>
                </a:solidFill>
              </a:rPr>
              <a:t>percentilom</a:t>
            </a:r>
            <a:r>
              <a:rPr lang="sk-SK" sz="1800" smtClean="0"/>
              <a:t> – vyjadruje, koľko percent všetkých žiakov študent predbehol v danom predmete. </a:t>
            </a: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FF0000"/>
                </a:solidFill>
              </a:rPr>
              <a:t>Výsledky EČ MS a PF IČ MS </a:t>
            </a:r>
            <a:r>
              <a:rPr lang="sk-SK" sz="1800" smtClean="0"/>
              <a:t>oznámi žiakom riaditeľ školy najneskôr 10 dní pred termínom ÚF IČ MS (pred odchodom na akademický týždeň).</a:t>
            </a:r>
          </a:p>
          <a:p>
            <a:pPr eaLnBrk="1" hangingPunct="1">
              <a:lnSpc>
                <a:spcPct val="80000"/>
              </a:lnSpc>
            </a:pPr>
            <a:r>
              <a:rPr lang="sk-SK" sz="1800" smtClean="0">
                <a:solidFill>
                  <a:srgbClr val="FF0000"/>
                </a:solidFill>
              </a:rPr>
              <a:t>Aby žiak zmaturoval</a:t>
            </a:r>
            <a:r>
              <a:rPr lang="sk-SK" sz="1800" smtClean="0"/>
              <a:t>, bude musieť získať z vyučovacích a cudzích jazykov </a:t>
            </a:r>
            <a:r>
              <a:rPr lang="sk-SK" sz="1800" b="1" smtClean="0"/>
              <a:t>buď </a:t>
            </a:r>
            <a:r>
              <a:rPr lang="sk-SK" sz="1800" b="1" smtClean="0">
                <a:solidFill>
                  <a:srgbClr val="FF0000"/>
                </a:solidFill>
              </a:rPr>
              <a:t>viac ako 25 % z PFIČ MS alebo viac ako 33 % z EČ MS</a:t>
            </a:r>
            <a:r>
              <a:rPr lang="sk-SK" sz="1800" b="1" smtClean="0"/>
              <a:t>,</a:t>
            </a:r>
            <a:r>
              <a:rPr lang="sk-SK" sz="1800" smtClean="0"/>
              <a:t> ak z ústnej časti maturitnej skúšky bude odpovedať aspoň na známku dobrý. </a:t>
            </a:r>
          </a:p>
          <a:p>
            <a:pPr eaLnBrk="1" hangingPunct="1">
              <a:lnSpc>
                <a:spcPct val="80000"/>
              </a:lnSpc>
            </a:pPr>
            <a:r>
              <a:rPr lang="sk-SK" sz="1800" smtClean="0">
                <a:solidFill>
                  <a:srgbClr val="FF0000"/>
                </a:solidFill>
              </a:rPr>
              <a:t>Ak bude žiak hodnotený na ústnej časti MS z vyučovacích a cudzích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k-SK" sz="1800" smtClean="0">
                <a:solidFill>
                  <a:srgbClr val="FF0000"/>
                </a:solidFill>
              </a:rPr>
              <a:t>       jazykov známkou dostatočný, bude musieť získať viac ako 25 % z PFIČ MS a súčasne viac ako 33 % z EČ MS.</a:t>
            </a:r>
            <a:r>
              <a:rPr lang="sk-SK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sz="1800" smtClean="0"/>
              <a:t>Z </a:t>
            </a:r>
            <a:r>
              <a:rPr lang="sk-SK" sz="1800" b="1" smtClean="0">
                <a:solidFill>
                  <a:srgbClr val="FF0000"/>
                </a:solidFill>
              </a:rPr>
              <a:t>matematiky</a:t>
            </a:r>
            <a:r>
              <a:rPr lang="sk-SK" sz="1800" smtClean="0">
                <a:solidFill>
                  <a:srgbClr val="C00000"/>
                </a:solidFill>
              </a:rPr>
              <a:t> </a:t>
            </a:r>
            <a:r>
              <a:rPr lang="sk-SK" sz="1800" smtClean="0"/>
              <a:t>bude musieť získať </a:t>
            </a:r>
            <a:r>
              <a:rPr lang="sk-SK" sz="1800" b="1" smtClean="0"/>
              <a:t>viac ako 25 % z EČ MS ak odpovie z ústnej časti MS aspoň na známku dobrý, alebo získať viac ako 33 % z EČ MS</a:t>
            </a:r>
            <a:r>
              <a:rPr lang="sk-SK" sz="1800" smtClean="0"/>
              <a:t> ak odpovie z ústnej časti MS na známku dostatočný.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Blip>
                <a:blip r:embed="rId2"/>
              </a:buBlip>
            </a:pPr>
            <a:endParaRPr lang="sk-SK" sz="1800" smtClean="0"/>
          </a:p>
          <a:p>
            <a:pPr eaLnBrk="1" hangingPunct="1">
              <a:lnSpc>
                <a:spcPct val="80000"/>
              </a:lnSpc>
            </a:pPr>
            <a:endParaRPr lang="sk-SK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 </a:t>
            </a:r>
            <a:r>
              <a:rPr lang="sk-SK" b="1" smtClean="0">
                <a:latin typeface="Comic Sans MS" pitchFamily="66" charset="0"/>
              </a:rPr>
              <a:t>Prihlášky na VŠ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412875"/>
            <a:ext cx="6408737" cy="4683125"/>
          </a:xfrm>
        </p:spPr>
        <p:txBody>
          <a:bodyPr/>
          <a:lstStyle/>
          <a:p>
            <a:pPr eaLnBrk="1" hangingPunct="1"/>
            <a:r>
              <a:rPr lang="sk-SK" sz="1800" smtClean="0"/>
              <a:t>Spoločne ich vzorovo vyplníme;</a:t>
            </a:r>
          </a:p>
          <a:p>
            <a:pPr eaLnBrk="1" hangingPunct="1"/>
            <a:r>
              <a:rPr lang="sk-SK" sz="1800" smtClean="0"/>
              <a:t>Kupovať prihlášky len v predajniach ŠEVT-u, cena cca </a:t>
            </a:r>
            <a:r>
              <a:rPr lang="en-US" sz="1800" smtClean="0"/>
              <a:t>0,13 € </a:t>
            </a:r>
            <a:r>
              <a:rPr lang="sk-SK" sz="1800" smtClean="0"/>
              <a:t>;</a:t>
            </a:r>
          </a:p>
          <a:p>
            <a:pPr eaLnBrk="1" hangingPunct="1"/>
            <a:r>
              <a:rPr lang="sk-SK" sz="1800" smtClean="0"/>
              <a:t>Prihláška na VŠ do Českej republiky sa nedá  u nás zakúpiť,                             možnosť podania prihlášok cez internet;</a:t>
            </a:r>
          </a:p>
          <a:p>
            <a:pPr eaLnBrk="1" hangingPunct="1"/>
            <a:r>
              <a:rPr lang="sk-SK" sz="1800" smtClean="0"/>
              <a:t>Možnosť podania viacerých prihlášok,                                                                                 prijímacie pohovory : </a:t>
            </a:r>
            <a:r>
              <a:rPr lang="en-US" sz="1800" smtClean="0"/>
              <a:t>2</a:t>
            </a:r>
            <a:r>
              <a:rPr lang="sk-SK" sz="1800" smtClean="0"/>
              <a:t>0 – </a:t>
            </a:r>
            <a:r>
              <a:rPr lang="en-US" sz="1800" smtClean="0"/>
              <a:t>7</a:t>
            </a:r>
            <a:r>
              <a:rPr lang="sk-SK" sz="1800" smtClean="0"/>
              <a:t>0</a:t>
            </a:r>
            <a:r>
              <a:rPr lang="en-US" sz="1800" smtClean="0"/>
              <a:t> €</a:t>
            </a:r>
            <a:r>
              <a:rPr lang="sk-SK" sz="1800" smtClean="0"/>
              <a:t>; </a:t>
            </a:r>
          </a:p>
          <a:p>
            <a:pPr eaLnBrk="1" hangingPunct="1"/>
            <a:r>
              <a:rPr lang="sk-SK" sz="1800" smtClean="0"/>
              <a:t>Najskôr vyplniť prihlášku, potom ísť k lekárovi;</a:t>
            </a:r>
          </a:p>
          <a:p>
            <a:pPr eaLnBrk="1" hangingPunct="1"/>
            <a:r>
              <a:rPr lang="sk-SK" sz="1800" smtClean="0"/>
              <a:t>Termíny podania prihlášok na VŠ do konca novembra,(talentové skúšky), </a:t>
            </a:r>
          </a:p>
          <a:p>
            <a:pPr eaLnBrk="1" hangingPunct="1">
              <a:buFont typeface="Arial" charset="0"/>
              <a:buNone/>
            </a:pPr>
            <a:r>
              <a:rPr lang="sk-SK" sz="1800" smtClean="0"/>
              <a:t>       až do konca marca, záleží od vysokej školy;</a:t>
            </a:r>
          </a:p>
          <a:p>
            <a:pPr eaLnBrk="1" hangingPunct="1"/>
            <a:r>
              <a:rPr lang="sk-SK" sz="1800" smtClean="0"/>
              <a:t>Informácie o VŠ – internet: www. minedu.sk, nástenky v škole</a:t>
            </a:r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Words>379</Words>
  <Application>Microsoft Office PowerPoint</Application>
  <PresentationFormat>Prezentácia na obrazovke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 MATURITA      „Nech je maturita začiatkom Vašej novej budúcnosti, ktorá Vám prinesie úspech, dobrých priateľov, šťastný život a to najlepšie zo všetkého.“</vt:lpstr>
      <vt:lpstr>Dôležité informácie</vt:lpstr>
      <vt:lpstr>        Zloženie maturitnej skúšky</vt:lpstr>
      <vt:lpstr>PREHĽAD PRIPRAVOVANÝCH TESTOV</vt:lpstr>
      <vt:lpstr>Zákon č. 245/2008 Z. z. a vyhláška č. 318/2008 Z. z., vyhláška č. 269/2009 priniesli  zmeny  v organizácii maturitných skúšok : </vt:lpstr>
      <vt:lpstr>Termíny EČ a PFIČ maturitnej skúšky</vt:lpstr>
      <vt:lpstr>          Skúšobné komisie </vt:lpstr>
      <vt:lpstr> Klasifikácia a hodnotenie  EČ a PFIČ  MS </vt:lpstr>
      <vt:lpstr> Prihlášky na VŠ</vt:lpstr>
    </vt:vector>
  </TitlesOfParts>
  <Company>KMP Prír. fakulta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Prečo sa učiť geológiu?</dc:title>
  <dc:creator>Katarína Dubíková</dc:creator>
  <cp:lastModifiedBy>Skola067</cp:lastModifiedBy>
  <cp:revision>592</cp:revision>
  <dcterms:created xsi:type="dcterms:W3CDTF">2004-08-24T07:19:46Z</dcterms:created>
  <dcterms:modified xsi:type="dcterms:W3CDTF">2020-02-26T09:33:55Z</dcterms:modified>
</cp:coreProperties>
</file>