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10080625" cy="7559675" type="screen4x3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2" y="-45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quarter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3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678A1DE0-4284-43F7-A284-6923AD06E6AA}" type="slidenum">
              <a:t>‹#›</a:t>
            </a:fld>
            <a:endParaRPr lang="pl-PL" sz="14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3846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6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4" name="Symbol zastępczy nagłówka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rtl="0" hangingPunct="0">
              <a:buNone/>
              <a:tabLst/>
              <a:defRPr lang="pl-PL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pl-PL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/>
          <a:lstStyle>
            <a:lvl1pPr lvl="0" rtl="0" hangingPunct="0">
              <a:buNone/>
              <a:tabLst/>
              <a:defRPr lang="pl-PL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/>
          <a:lstStyle>
            <a:lvl1pPr lvl="0" algn="r" rtl="0" hangingPunct="0">
              <a:buNone/>
              <a:tabLst/>
              <a:defRPr lang="pl-PL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99F661C8-4A45-4C5B-8AD7-04365BAA82CF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6950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l-PL" sz="2000" b="0" i="0" u="none" strike="noStrike" kern="1200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4388"/>
            <a:ext cx="5346700" cy="401002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4388"/>
            <a:ext cx="5346700" cy="401002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4388"/>
            <a:ext cx="5346700" cy="401002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17AA748-F01A-4998-A9A8-B52C7FE9DE6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6608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A9406EE-A6A7-4551-B533-5F9EBE1A2AA8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670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08850" y="3168650"/>
            <a:ext cx="2266950" cy="35988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3238" y="3168650"/>
            <a:ext cx="6653212" cy="359886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6632F43-6FF0-40FD-A63D-62A3F499D680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1956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679553-662A-4925-8B9A-542F19A04886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9479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2D5A4F-B5E2-4306-89F6-C0A0371579C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7886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23D85CA-CBFF-4D56-8255-66D2E6DA1E8E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7379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14913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661F1B-6ABD-4AD7-B03C-F130F0E838AE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8839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AF2159-6547-405A-B9EA-2424DFEDD8AF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4433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9D68C1-351F-4EA3-B369-E48E56AE2031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1395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BC6BF9-9FE9-4F2E-9C1C-27F6C6103678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4630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5C6130-295A-4E8A-9848-1E7A8C2E7FD1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5429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ED6FAE-860E-4FA6-8948-D71D7FA45D6E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876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74D1C8-816E-49C7-8FE8-3E9016E69063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9947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16A15CC-CFBA-40E5-8F69-96003CB5E3B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9419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156450" y="301625"/>
            <a:ext cx="2217738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500812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5CF1CC-B073-40CD-81E4-5223EEC6914C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146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00A3AC-B02B-4F83-B71F-77C118FB555A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6330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50B1AE-310C-4F7F-9673-635018DF5E00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8951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7D925E-63D3-4EFA-AFD3-650387D78D63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0874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14913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2129C0-3224-4111-A9EC-DD1C205B0E9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0000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827209-927C-4A32-A6AC-73BBE4D78999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7049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53583A-89DB-4EEE-9A71-6C7FEB8860DD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5336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A65FB9-08FD-4579-B4B4-09C570055D94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1520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E37C40-1873-496D-A248-AFCF31A6C708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5190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5D96FA9-E9B9-442F-9AC2-53F7D85D0253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2863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BC54433-38BF-4B05-BC3F-1A5509BB3631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8065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24B3C5-9727-44CE-9726-9A409F4C67F6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568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156450" y="301625"/>
            <a:ext cx="2217738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500812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41F697-309C-42AA-88C7-0223D507FEC6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354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649599-4A6C-4C72-86DA-42F6D5956A19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572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4D9020-8E37-499E-B023-55701170CF0B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9938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74A368-3804-4E05-BD98-1624E79646B4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562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14913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115EBE-C699-437D-A0D4-EC6AD74EB892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6776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1A7F86-5B68-48C4-B6F9-E65378AB7BEB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8617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49967D-E3A1-401D-8E85-6F7F6DD959C7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8955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3238" y="4751388"/>
            <a:ext cx="4359275" cy="2016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14913" y="4751388"/>
            <a:ext cx="4359275" cy="2016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211B63-0F40-4B86-B7F8-05EB88C4BE04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9956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4D1F5C-83C9-4CE1-8963-AA4428B2C27E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0023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FD7D81-0E7F-43D0-AA31-66A9CB145100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3383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D2E3CB-E716-4540-A3D1-9ED94F4FD70B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8504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49263A7-2E02-47BF-AC65-85FC7429D06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1960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156450" y="301625"/>
            <a:ext cx="2217738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500812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98415B-BC86-4046-AF3B-ED38E32794F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7837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CA2125-7B28-4EE8-B54A-E942A93120E8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2837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418558-E593-4BCB-B7E8-F88CAC3087B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5371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09E57C-A8D5-4506-B7FB-1D18587AD3A2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9982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AB9D8CB-F58D-4748-8CF8-C1E17BA4E78F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3782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5EF065-C9E3-4009-B034-44E312D9AC43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3796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ymbol zastępczy tytułu 2"/>
          <p:cNvSpPr txBox="1">
            <a:spLocks noGrp="1"/>
          </p:cNvSpPr>
          <p:nvPr>
            <p:ph type="title"/>
          </p:nvPr>
        </p:nvSpPr>
        <p:spPr>
          <a:xfrm>
            <a:off x="503999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1"/>
          </p:nvPr>
        </p:nvSpPr>
        <p:spPr>
          <a:xfrm>
            <a:off x="503999" y="4752000"/>
            <a:ext cx="8870040" cy="20159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ctr">
              <a:spcBef>
                <a:spcPts val="0"/>
              </a:spcBef>
              <a:spcAft>
                <a:spcPts val="1414"/>
              </a:spcAft>
              <a:buNone/>
              <a:defRPr lang="pl-PL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 algn="ctr">
              <a:spcBef>
                <a:spcPts val="0"/>
              </a:spcBef>
              <a:spcAft>
                <a:spcPts val="1414"/>
              </a:spcAft>
              <a:buNone/>
              <a:defRPr lang="pl-PL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 algn="ctr">
              <a:spcBef>
                <a:spcPts val="0"/>
              </a:spcBef>
              <a:spcAft>
                <a:spcPts val="1131"/>
              </a:spcAft>
              <a:buNone/>
              <a:defRPr lang="pl-PL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 algn="ctr">
              <a:spcBef>
                <a:spcPts val="0"/>
              </a:spcBef>
              <a:spcAft>
                <a:spcPts val="848"/>
              </a:spcAft>
              <a:buNone/>
              <a:defRPr lang="pl-PL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 algn="ctr">
              <a:spcBef>
                <a:spcPts val="0"/>
              </a:spcBef>
              <a:spcAft>
                <a:spcPts val="561"/>
              </a:spcAft>
              <a:buNone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 algn="ctr">
              <a:spcBef>
                <a:spcPts val="0"/>
              </a:spcBef>
              <a:spcAft>
                <a:spcPts val="281"/>
              </a:spcAft>
              <a:buNone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 algn="ctr">
              <a:spcBef>
                <a:spcPts val="0"/>
              </a:spcBef>
              <a:spcAft>
                <a:spcPts val="281"/>
              </a:spcAft>
              <a:buNone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 algn="ctr">
              <a:spcBef>
                <a:spcPts val="0"/>
              </a:spcBef>
              <a:spcAft>
                <a:spcPts val="281"/>
              </a:spcAft>
              <a:buNone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 algn="ctr">
              <a:spcBef>
                <a:spcPts val="0"/>
              </a:spcBef>
              <a:spcAft>
                <a:spcPts val="281"/>
              </a:spcAft>
              <a:buNone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 algn="ctr">
              <a:spcBef>
                <a:spcPts val="0"/>
              </a:spcBef>
              <a:spcAft>
                <a:spcPts val="281"/>
              </a:spcAft>
              <a:buNone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2"/>
          </p:nvPr>
        </p:nvSpPr>
        <p:spPr>
          <a:xfrm>
            <a:off x="50364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rtl="0" hangingPunct="0">
              <a:buNone/>
              <a:tabLst/>
              <a:defRPr lang="pl-PL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3"/>
          </p:nvPr>
        </p:nvSpPr>
        <p:spPr>
          <a:xfrm>
            <a:off x="344700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ctr" rtl="0" hangingPunct="0">
              <a:buNone/>
              <a:tabLst/>
              <a:defRPr lang="pl-PL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4"/>
          </p:nvPr>
        </p:nvSpPr>
        <p:spPr>
          <a:xfrm>
            <a:off x="722664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pl-PL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D0F6DB1D-B94B-4FED-ACDB-0886D5D8816B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pl-PL" sz="4400" b="0" i="0" u="none" strike="noStrike" kern="1200">
          <a:ln>
            <a:noFill/>
          </a:ln>
          <a:solidFill>
            <a:srgbClr val="000000"/>
          </a:solidFill>
          <a:latin typeface="Liberation Serif" pitchFamily="18"/>
        </a:defRPr>
      </a:lvl1pPr>
    </p:titleStyle>
    <p:bodyStyle>
      <a:lvl1pPr marL="0" marR="0" indent="0" algn="ctr" rtl="0" hangingPunct="0">
        <a:spcBef>
          <a:spcPts val="0"/>
        </a:spcBef>
        <a:spcAft>
          <a:spcPts val="1414"/>
        </a:spcAft>
        <a:tabLst/>
        <a:defRPr lang="pl-PL" sz="3200" b="0" i="0" u="none" strike="noStrike" kern="1200">
          <a:ln>
            <a:noFill/>
          </a:ln>
          <a:solidFill>
            <a:srgbClr val="000000"/>
          </a:solidFill>
          <a:latin typeface="Liberation Serif" pitchFamily="18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-1440"/>
            <a:ext cx="10080000" cy="75614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ymbol zastępczy tytułu 2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7703999" cy="1138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rtl="0" hangingPunct="0">
              <a:buNone/>
              <a:tabLst/>
              <a:defRPr lang="pl-PL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ctr" rtl="0" hangingPunct="0">
              <a:buNone/>
              <a:tabLst/>
              <a:defRPr lang="pl-PL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pl-PL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47E52521-DC31-4C24-A8DB-B421B03F0DFE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rtl="0" hangingPunct="0">
        <a:tabLst/>
        <a:defRPr lang="pl-PL" sz="4400" b="0" i="0" u="none" strike="noStrike" kern="1200">
          <a:ln>
            <a:noFill/>
          </a:ln>
          <a:solidFill>
            <a:srgbClr val="000000"/>
          </a:solidFill>
          <a:latin typeface="Liberation Serif" pitchFamily="18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pl-PL" sz="3200" b="0" i="0" u="none" strike="noStrike" kern="1200">
          <a:ln>
            <a:noFill/>
          </a:ln>
          <a:solidFill>
            <a:srgbClr val="000000"/>
          </a:solidFill>
          <a:latin typeface="Liberation Serif" pitchFamily="18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ymbol zastępczy tytułu 2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7703999" cy="1138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rtl="0" hangingPunct="0">
              <a:buNone/>
              <a:tabLst/>
              <a:defRPr lang="pl-PL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ctr" rtl="0" hangingPunct="0">
              <a:buNone/>
              <a:tabLst/>
              <a:defRPr lang="pl-PL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pl-PL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C21AF132-BFF8-489F-A42B-94E58FDE3A5E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rtl="0" hangingPunct="0">
        <a:tabLst/>
        <a:defRPr lang="pl-PL" sz="4400" b="0" i="0" u="none" strike="noStrike" kern="1200">
          <a:ln>
            <a:noFill/>
          </a:ln>
          <a:solidFill>
            <a:srgbClr val="000000"/>
          </a:solidFill>
          <a:latin typeface="Liberation Serif" pitchFamily="18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pl-PL" sz="3200" b="0" i="0" u="none" strike="noStrike" kern="1200">
          <a:ln>
            <a:noFill/>
          </a:ln>
          <a:solidFill>
            <a:srgbClr val="000000"/>
          </a:solidFill>
          <a:latin typeface="Liberation Serif" pitchFamily="18"/>
        </a:defRPr>
      </a:lvl1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ymbol zastępczy tytułu 2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7703999" cy="1138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rtl="0" hangingPunct="0">
              <a:buNone/>
              <a:tabLst/>
              <a:defRPr lang="pl-PL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ctr" rtl="0" hangingPunct="0">
              <a:buNone/>
              <a:tabLst/>
              <a:defRPr lang="pl-PL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pl-PL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9488C392-E7C4-4F50-B55D-9996D5B392B3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rtl="0" hangingPunct="0">
        <a:tabLst/>
        <a:defRPr lang="pl-PL" sz="4400" b="0" i="0" u="none" strike="noStrike" kern="1200">
          <a:ln>
            <a:noFill/>
          </a:ln>
          <a:solidFill>
            <a:srgbClr val="000000"/>
          </a:solidFill>
          <a:latin typeface="Liberation Serif" pitchFamily="18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pl-PL" sz="3200" b="0" i="0" u="none" strike="noStrike" kern="1200">
          <a:ln>
            <a:noFill/>
          </a:ln>
          <a:solidFill>
            <a:srgbClr val="000000"/>
          </a:solidFill>
          <a:latin typeface="Liberation Serif" pitchFamily="18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>
                <a:cs typeface="Tahoma" pitchFamily="2"/>
              </a:rPr>
              <a:t>Styl barokowy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503999" y="4752000"/>
            <a:ext cx="8870040" cy="2592000"/>
          </a:xfrm>
        </p:spPr>
        <p:txBody>
          <a:bodyPr vert="horz"/>
          <a:lstStyle>
            <a:defPPr marL="432000" marR="0" lvl="0" indent="-324000" algn="ctr">
              <a:spcBef>
                <a:spcPts val="0"/>
              </a:spcBef>
              <a:spcAft>
                <a:spcPts val="1414"/>
              </a:spcAft>
              <a:buNone/>
              <a:defRPr lang="pl-PL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 algn="ctr">
              <a:spcBef>
                <a:spcPts val="0"/>
              </a:spcBef>
              <a:spcAft>
                <a:spcPts val="1414"/>
              </a:spcAft>
              <a:buNone/>
              <a:defRPr lang="pl-PL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 algn="ctr">
              <a:spcBef>
                <a:spcPts val="0"/>
              </a:spcBef>
              <a:spcAft>
                <a:spcPts val="1131"/>
              </a:spcAft>
              <a:buNone/>
              <a:defRPr lang="pl-PL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 algn="ctr">
              <a:spcBef>
                <a:spcPts val="0"/>
              </a:spcBef>
              <a:spcAft>
                <a:spcPts val="848"/>
              </a:spcAft>
              <a:buNone/>
              <a:defRPr lang="pl-PL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 algn="ctr">
              <a:spcBef>
                <a:spcPts val="0"/>
              </a:spcBef>
              <a:spcAft>
                <a:spcPts val="561"/>
              </a:spcAft>
              <a:buNone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 algn="ctr">
              <a:spcBef>
                <a:spcPts val="0"/>
              </a:spcBef>
              <a:spcAft>
                <a:spcPts val="281"/>
              </a:spcAft>
              <a:buNone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 algn="ctr">
              <a:spcBef>
                <a:spcPts val="0"/>
              </a:spcBef>
              <a:spcAft>
                <a:spcPts val="281"/>
              </a:spcAft>
              <a:buNone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 algn="ctr">
              <a:spcBef>
                <a:spcPts val="0"/>
              </a:spcBef>
              <a:spcAft>
                <a:spcPts val="281"/>
              </a:spcAft>
              <a:buNone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 algn="ctr">
              <a:spcBef>
                <a:spcPts val="0"/>
              </a:spcBef>
              <a:spcAft>
                <a:spcPts val="281"/>
              </a:spcAft>
              <a:buNone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 algn="ctr">
              <a:spcBef>
                <a:spcPts val="0"/>
              </a:spcBef>
              <a:spcAft>
                <a:spcPts val="281"/>
              </a:spcAft>
              <a:buNone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lvl="0"/>
            <a:r>
              <a:rPr lang="pl-PL">
                <a:cs typeface="Tahoma" pitchFamily="2"/>
              </a:rPr>
              <a:t>  Lidia Szczurkowska</a:t>
            </a:r>
          </a:p>
          <a:p>
            <a:pPr lvl="0"/>
            <a:r>
              <a:rPr lang="pl-PL">
                <a:cs typeface="Tahoma" pitchFamily="2"/>
              </a:rPr>
              <a:t>Klasa 6a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03999" y="251640"/>
            <a:ext cx="7703999" cy="1238039"/>
          </a:xfrm>
        </p:spPr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>
                <a:cs typeface="Tahoma" pitchFamily="2"/>
              </a:rPr>
              <a:t>Pokłon Trzech Króli, Peter Paul Rubens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marL="0" indent="0"/>
            <a:endParaRPr lang="pl-PL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48560" y="1769040"/>
            <a:ext cx="7291440" cy="5095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>
                <a:cs typeface="Tahoma" pitchFamily="2"/>
              </a:rPr>
              <a:t>Putto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marL="0" indent="0"/>
            <a:endParaRPr lang="pl-PL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014280" y="1769040"/>
            <a:ext cx="4005719" cy="5002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>
                <a:cs typeface="Tahoma" pitchFamily="2"/>
              </a:rPr>
              <a:t>Moda baroku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marL="0" indent="0"/>
            <a:endParaRPr lang="pl-PL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t="-2969" r="-9191"/>
          <a:stretch>
            <a:fillRect/>
          </a:stretch>
        </p:blipFill>
        <p:spPr>
          <a:xfrm>
            <a:off x="3060000" y="1625039"/>
            <a:ext cx="3780000" cy="5214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>
                <a:cs typeface="Tahoma" pitchFamily="2"/>
              </a:rPr>
              <a:t>Moda i fryzury kobiet baroku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marL="0" indent="0"/>
            <a:endParaRPr lang="pl-PL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b="-811"/>
          <a:stretch>
            <a:fillRect/>
          </a:stretch>
        </p:blipFill>
        <p:spPr>
          <a:xfrm>
            <a:off x="5580000" y="1769040"/>
            <a:ext cx="3600000" cy="4929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24760" y="1769040"/>
            <a:ext cx="4215240" cy="48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>
                <a:cs typeface="Tahoma" pitchFamily="2"/>
              </a:rPr>
              <a:t>Moda  i fryzury mężczyzn baroku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503999" y="1800000"/>
            <a:ext cx="8870040" cy="4384440"/>
          </a:xfrm>
        </p:spPr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marL="0" indent="0"/>
            <a:endParaRPr lang="pl-PL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20000" y="2024639"/>
            <a:ext cx="2880000" cy="4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11091" t="2460" r="11111"/>
          <a:stretch>
            <a:fillRect/>
          </a:stretch>
        </p:blipFill>
        <p:spPr>
          <a:xfrm>
            <a:off x="5940000" y="1980000"/>
            <a:ext cx="2340000" cy="41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>
                <a:cs typeface="Tahoma" pitchFamily="2"/>
              </a:rPr>
              <a:t>Ciekawostki z Baroku epoki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marL="0" indent="0"/>
            <a:endParaRPr lang="pl-PL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60000" y="1620000"/>
            <a:ext cx="7200000" cy="511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>
                <a:cs typeface="Tahoma" pitchFamily="2"/>
              </a:rPr>
              <a:t>Chronostych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328280" cy="4384440"/>
          </a:xfrm>
        </p:spPr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lvl="0">
              <a:buNone/>
            </a:pPr>
            <a:r>
              <a:rPr lang="pl-PL">
                <a:cs typeface="Tahoma" pitchFamily="2"/>
              </a:rPr>
              <a:t>Chronostych jeden ze sposobów zapisywania dat rocznych stosowany w okresie baroku, poprzez umieszczanie cyfr rzymskich wewnątrz tekstu.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4294967295"/>
          </p:nvPr>
        </p:nvSpPr>
        <p:spPr>
          <a:xfrm>
            <a:off x="5049000" y="1769040"/>
            <a:ext cx="4328280" cy="4384440"/>
          </a:xfrm>
        </p:spPr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marL="0" indent="0"/>
            <a:endParaRPr lang="pl-PL"/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211720" y="2700000"/>
            <a:ext cx="4328280" cy="28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>
                <a:cs typeface="Tahoma" pitchFamily="2"/>
              </a:rPr>
              <a:t>Okresy Baroku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lvl="0">
              <a:buNone/>
            </a:pPr>
            <a:r>
              <a:rPr lang="pl-PL">
                <a:cs typeface="Tahoma" pitchFamily="2"/>
              </a:rPr>
              <a:t>Barok dzieli się na trzy okresy:</a:t>
            </a:r>
          </a:p>
          <a:p>
            <a:pPr lvl="0"/>
            <a:r>
              <a:rPr lang="pl-PL">
                <a:cs typeface="Tahoma" pitchFamily="2"/>
              </a:rPr>
              <a:t>Manieryzm,</a:t>
            </a:r>
          </a:p>
          <a:p>
            <a:pPr lvl="0"/>
            <a:r>
              <a:rPr lang="pl-PL">
                <a:cs typeface="Tahoma" pitchFamily="2"/>
              </a:rPr>
              <a:t>Barok,</a:t>
            </a:r>
          </a:p>
          <a:p>
            <a:pPr lvl="0"/>
            <a:r>
              <a:rPr lang="pl-PL">
                <a:cs typeface="Tahoma" pitchFamily="2"/>
              </a:rPr>
              <a:t>Rokoko.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>
                <a:cs typeface="Tahoma" pitchFamily="2"/>
              </a:rPr>
              <a:t>Styl Rokoko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marL="0" indent="0"/>
            <a:endParaRPr lang="pl-PL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78240" y="1620000"/>
            <a:ext cx="8681760" cy="48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>
                <a:cs typeface="Tahoma" pitchFamily="2"/>
              </a:rPr>
              <a:t>Rokoko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lvl="0">
              <a:buNone/>
            </a:pPr>
            <a:r>
              <a:rPr lang="pl-PL">
                <a:cs typeface="Tahoma" pitchFamily="2"/>
              </a:rPr>
              <a:t>Rokoko, styl w sztukach plastycznych rozwijający się w okresie ok. 1720-1790, wieńczący epokę baroku, a jednocześnie zajmujący wobec niej pozycję antagonistyczną. Zapoczątkowany we Francji, stanowił swoistą reakcję na sztywny monumentalizm i oficjalny charakter sztuki okresu Ludwika XIV.</a:t>
            </a:r>
          </a:p>
          <a:p>
            <a:pPr lvl="0">
              <a:buNone/>
            </a:pPr>
            <a:endParaRPr lang="pl-PL">
              <a:cs typeface="Tahoma" pitchFamily="2"/>
            </a:endParaRPr>
          </a:p>
          <a:p>
            <a:pPr lvl="0">
              <a:buNone/>
            </a:pPr>
            <a:endParaRPr lang="pl-PL"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>
                <a:cs typeface="Tahoma" pitchFamily="2"/>
              </a:rPr>
              <a:t>Epoka Baroku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lvl="0">
              <a:buNone/>
            </a:pPr>
            <a:r>
              <a:rPr lang="pl-PL">
                <a:cs typeface="Tahoma" pitchFamily="2"/>
              </a:rPr>
              <a:t>Epoka Baroku była pełna kontrastów.</a:t>
            </a:r>
          </a:p>
          <a:p>
            <a:pPr lvl="0">
              <a:buNone/>
            </a:pPr>
            <a:r>
              <a:rPr lang="pl-PL">
                <a:cs typeface="Tahoma" pitchFamily="2"/>
              </a:rPr>
              <a:t>Swoją nazwę ma od słowa barroco oznaczającego perłę o nie regularnym kształcie.</a:t>
            </a:r>
          </a:p>
          <a:p>
            <a:pPr lvl="0">
              <a:buNone/>
            </a:pPr>
            <a:r>
              <a:rPr lang="pl-PL">
                <a:cs typeface="Tahoma" pitchFamily="2"/>
              </a:rPr>
              <a:t>W architekturze, sztuce i kulturze styl ten rozpowszechnił się pod koniec XVI wieku. Swoim zasięgiem do połowy XVIII wieku objął nie tylko Europe, ale i hiszpańskie oraz portugalskie posiadłości w Nowym Świecie.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 txBox="1">
            <a:spLocks noGrp="1"/>
          </p:cNvSpPr>
          <p:nvPr>
            <p:ph type="body" idx="4294967295"/>
          </p:nvPr>
        </p:nvSpPr>
        <p:spPr>
          <a:xfrm>
            <a:off x="540000" y="540000"/>
            <a:ext cx="8834040" cy="5613480"/>
          </a:xfrm>
        </p:spPr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marL="0" lvl="0" indent="0">
              <a:buNone/>
            </a:pPr>
            <a:r>
              <a:rPr lang="pl-PL">
                <a:cs typeface="Tahoma" pitchFamily="2"/>
              </a:rPr>
              <a:t>Fazę przejściową rokoka stanowił styl         regencji Filipa Orleańskiego 1715-1723.     Główne cechy rokoka to: kameralność, lekkość proporcji, asymetria, dekoracyjność, wyrafinowanie, dążenie do komfortu i egzotyzm. Swój największy rozkwit rokoko przeżywało w okresie panowania Ludwika XV: 1730-1750. Wówczas to formy rokoka rozpowszechniły się w innych krajach Europy, takich jak Prusy, Bawaria, Austria, Czechy, Śląsk, Saksonia, Polska, Rosja.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980000" y="2798280"/>
            <a:ext cx="5940000" cy="1521719"/>
          </a:xfrm>
        </p:spPr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>
                <a:latin typeface="Lucida Calligraphy" pitchFamily="66"/>
                <a:cs typeface="Tahoma" pitchFamily="2"/>
              </a:rPr>
              <a:t>Dziękuje za uwagę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>
                <a:cs typeface="Tahoma" pitchFamily="2"/>
              </a:rPr>
              <a:t>Architektura Baroku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marL="0" indent="0"/>
            <a:endParaRPr lang="pl-PL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80000" y="1824119"/>
            <a:ext cx="7380000" cy="501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>
                <a:cs typeface="Tahoma" pitchFamily="2"/>
              </a:rPr>
              <a:t>Pałac w Wilanowie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4294967295"/>
          </p:nvPr>
        </p:nvSpPr>
        <p:spPr/>
        <p:txBody>
          <a:bodyPr vert="horz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/>
            <a:endParaRPr lang="pl-PL">
              <a:latin typeface="Liberation Sans" pitchFamily="18"/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60000" y="1797120"/>
            <a:ext cx="7236000" cy="4797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03999" y="251640"/>
            <a:ext cx="7703999" cy="1238039"/>
          </a:xfrm>
        </p:spPr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>
                <a:cs typeface="Tahoma" pitchFamily="2"/>
              </a:rPr>
              <a:t>Kościół Sióstr Wizytek w Warszawie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4294967295"/>
          </p:nvPr>
        </p:nvSpPr>
        <p:spPr/>
        <p:txBody>
          <a:bodyPr vert="horz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/>
            <a:endParaRPr lang="pl-PL">
              <a:latin typeface="Liberation Sans" pitchFamily="18"/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44000" y="1800000"/>
            <a:ext cx="6540480" cy="489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03999" y="251640"/>
            <a:ext cx="7703999" cy="1238039"/>
          </a:xfrm>
        </p:spPr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>
                <a:cs typeface="Tahoma" pitchFamily="2"/>
              </a:rPr>
              <a:t>Archikatedra św. Jana Chrzciciela i św. Jana Ewangelisty w Lublinie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marL="0" indent="0"/>
            <a:endParaRPr lang="pl-PL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00000" y="1769040"/>
            <a:ext cx="4320000" cy="5493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76000" y="180000"/>
            <a:ext cx="7703999" cy="1138680"/>
          </a:xfrm>
        </p:spPr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>
                <a:cs typeface="Tahoma" pitchFamily="2"/>
              </a:rPr>
              <a:t>Klasztor Einsielden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marL="0" indent="0"/>
            <a:endParaRPr lang="pl-PL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89839" y="1769040"/>
            <a:ext cx="6950160" cy="5212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>
                <a:cs typeface="Tahoma" pitchFamily="2"/>
              </a:rPr>
              <a:t>Eger – kościół Minorytów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marL="0" indent="0"/>
            <a:endParaRPr lang="pl-PL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80000" y="1769040"/>
            <a:ext cx="4320000" cy="5212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>
                <a:cs typeface="Tahoma" pitchFamily="2"/>
              </a:rPr>
              <a:t>Sztuka Baroku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marL="0" indent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4294967295"/>
          </p:nvPr>
        </p:nvSpPr>
        <p:spPr>
          <a:xfrm>
            <a:off x="504359" y="1769400"/>
            <a:ext cx="8870040" cy="4384440"/>
          </a:xfrm>
        </p:spPr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marL="0" indent="0"/>
            <a:endParaRPr lang="pl-PL"/>
          </a:p>
        </p:txBody>
      </p:sp>
      <p:sp>
        <p:nvSpPr>
          <p:cNvPr id="5" name="Symbol zastępczy tekstu 4"/>
          <p:cNvSpPr txBox="1">
            <a:spLocks noGrp="1"/>
          </p:cNvSpPr>
          <p:nvPr>
            <p:ph type="body" idx="4294967295"/>
          </p:nvPr>
        </p:nvSpPr>
        <p:spPr>
          <a:xfrm>
            <a:off x="504359" y="1769400"/>
            <a:ext cx="8870040" cy="4384440"/>
          </a:xfrm>
        </p:spPr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marL="0" indent="0"/>
            <a:endParaRPr lang="pl-PL"/>
          </a:p>
        </p:txBody>
      </p:sp>
      <p:sp>
        <p:nvSpPr>
          <p:cNvPr id="6" name="Symbol zastępczy tekstu 5"/>
          <p:cNvSpPr txBox="1">
            <a:spLocks noGrp="1"/>
          </p:cNvSpPr>
          <p:nvPr>
            <p:ph type="body" idx="4294967295"/>
          </p:nvPr>
        </p:nvSpPr>
        <p:spPr>
          <a:xfrm>
            <a:off x="504359" y="1769400"/>
            <a:ext cx="8870040" cy="4384440"/>
          </a:xfrm>
        </p:spPr>
        <p:txBody>
          <a:bodyPr vert="horz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marL="0" indent="0"/>
            <a:endParaRPr lang="pl-PL"/>
          </a:p>
        </p:txBody>
      </p:sp>
      <p:pic>
        <p:nvPicPr>
          <p:cNvPr id="7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60000" y="1769040"/>
            <a:ext cx="7225200" cy="4313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ntag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 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andard 2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tandard 3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277</Words>
  <Application>Microsoft Office PowerPoint</Application>
  <PresentationFormat>Pokaz na ekranie (4:3)</PresentationFormat>
  <Paragraphs>32</Paragraphs>
  <Slides>21</Slides>
  <Notes>21</Notes>
  <HiddenSlides>0</HiddenSlides>
  <MMClips>0</MMClips>
  <ScaleCrop>false</ScaleCrop>
  <HeadingPairs>
    <vt:vector size="4" baseType="variant">
      <vt:variant>
        <vt:lpstr>Motyw</vt:lpstr>
      </vt:variant>
      <vt:variant>
        <vt:i4>4</vt:i4>
      </vt:variant>
      <vt:variant>
        <vt:lpstr>Tytuły slajdów</vt:lpstr>
      </vt:variant>
      <vt:variant>
        <vt:i4>21</vt:i4>
      </vt:variant>
    </vt:vector>
  </HeadingPairs>
  <TitlesOfParts>
    <vt:vector size="25" baseType="lpstr">
      <vt:lpstr>Vintage</vt:lpstr>
      <vt:lpstr>Standard 1</vt:lpstr>
      <vt:lpstr>Standard 2</vt:lpstr>
      <vt:lpstr>Standard 3</vt:lpstr>
      <vt:lpstr>Styl barokowy</vt:lpstr>
      <vt:lpstr>Epoka Baroku</vt:lpstr>
      <vt:lpstr>Architektura Baroku</vt:lpstr>
      <vt:lpstr>Pałac w Wilanowie</vt:lpstr>
      <vt:lpstr>Kościół Sióstr Wizytek w Warszawie</vt:lpstr>
      <vt:lpstr>Archikatedra św. Jana Chrzciciela i św. Jana Ewangelisty w Lublinie</vt:lpstr>
      <vt:lpstr>Klasztor Einsielden</vt:lpstr>
      <vt:lpstr>Eger – kościół Minorytów</vt:lpstr>
      <vt:lpstr>Sztuka Baroku</vt:lpstr>
      <vt:lpstr>Pokłon Trzech Króli, Peter Paul Rubens</vt:lpstr>
      <vt:lpstr>Putto</vt:lpstr>
      <vt:lpstr>Moda baroku</vt:lpstr>
      <vt:lpstr>Moda i fryzury kobiet baroku</vt:lpstr>
      <vt:lpstr>Moda  i fryzury mężczyzn baroku</vt:lpstr>
      <vt:lpstr>Ciekawostki z Baroku epoki</vt:lpstr>
      <vt:lpstr>Chronostych</vt:lpstr>
      <vt:lpstr>Okresy Baroku</vt:lpstr>
      <vt:lpstr>Styl Rokoko</vt:lpstr>
      <vt:lpstr>Rokoko</vt:lpstr>
      <vt:lpstr>Prezentacja programu PowerPoint</vt:lpstr>
      <vt:lpstr>Dziękuje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Vintage</dc:title>
  <dc:creator>Marian Dybeł</dc:creator>
  <dc:description>Those creative commons textures have been used:
http://www.flickr.com/photos/kellyloveswhales/3505365913/ by 'Kelly Loves Whales'
http://www.flickr.com/photos/digitalyardsale/4806075532/in/photostream/ by Nick Merritt
License: https://creativecommons.org/licenses/by-sa/3.0/</dc:description>
  <cp:lastModifiedBy>Marian Dybeł</cp:lastModifiedBy>
  <cp:revision>12</cp:revision>
  <dcterms:created xsi:type="dcterms:W3CDTF">2021-01-30T09:42:52Z</dcterms:created>
  <dcterms:modified xsi:type="dcterms:W3CDTF">2021-02-18T10:49:09Z</dcterms:modified>
</cp:coreProperties>
</file>