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theme/theme12.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theme/theme9.xml" ContentType="application/vnd.openxmlformats-officedocument.theme+xml"/>
  <Override PartName="/ppt/theme/theme13.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slides/slide129.xml" ContentType="application/vnd.openxmlformats-officedocument.presentationml.slide+xml"/>
  <Override PartName="/ppt/theme/theme14.xml" ContentType="application/vnd.openxmlformats-officedocument.theme+xml"/>
  <Override PartName="/ppt/notesSlides/notesSlide12.xml" ContentType="application/vnd.openxmlformats-officedocument.presentationml.notesSlide+xml"/>
  <Override PartName="/ppt/slides/slide118.xml" ContentType="application/vnd.openxmlformats-officedocument.presentationml.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revisionInfo.xml" ContentType="application/vnd.ms-powerpoint.revisioninfo+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s/slide40.xml" ContentType="application/vnd.openxmlformats-officedocument.presentationml.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notesSlides/notesSlide8.xml" ContentType="application/vnd.openxmlformats-officedocument.presentationml.notesSlide+xml"/>
  <Default Extension="gif" ContentType="image/gif"/>
  <Override PartName="/ppt/diagrams/layout2.xml" ContentType="application/vnd.openxmlformats-officedocument.drawingml.diagramLayout+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 id="2147483684" r:id="rId2"/>
    <p:sldMasterId id="2147483659" r:id="rId3"/>
    <p:sldMasterId id="2147483707" r:id="rId4"/>
    <p:sldMasterId id="2147483660" r:id="rId5"/>
    <p:sldMasterId id="2147483692" r:id="rId6"/>
    <p:sldMasterId id="2147483672" r:id="rId7"/>
    <p:sldMasterId id="2147483695" r:id="rId8"/>
    <p:sldMasterId id="2147483699" r:id="rId9"/>
    <p:sldMasterId id="2147483696" r:id="rId10"/>
    <p:sldMasterId id="2147483862" r:id="rId11"/>
    <p:sldMasterId id="2147483852" r:id="rId12"/>
    <p:sldMasterId id="2147483865" r:id="rId13"/>
    <p:sldMasterId id="2147483648" r:id="rId14"/>
  </p:sldMasterIdLst>
  <p:notesMasterIdLst>
    <p:notesMasterId r:id="rId160"/>
  </p:notesMasterIdLst>
  <p:sldIdLst>
    <p:sldId id="382" r:id="rId15"/>
    <p:sldId id="391" r:id="rId16"/>
    <p:sldId id="392" r:id="rId17"/>
    <p:sldId id="393" r:id="rId18"/>
    <p:sldId id="394" r:id="rId19"/>
    <p:sldId id="395" r:id="rId20"/>
    <p:sldId id="396" r:id="rId21"/>
    <p:sldId id="397" r:id="rId22"/>
    <p:sldId id="398" r:id="rId23"/>
    <p:sldId id="399" r:id="rId24"/>
    <p:sldId id="400" r:id="rId25"/>
    <p:sldId id="285" r:id="rId26"/>
    <p:sldId id="286" r:id="rId27"/>
    <p:sldId id="287" r:id="rId28"/>
    <p:sldId id="288" r:id="rId29"/>
    <p:sldId id="289" r:id="rId30"/>
    <p:sldId id="386" r:id="rId31"/>
    <p:sldId id="387" r:id="rId32"/>
    <p:sldId id="388" r:id="rId33"/>
    <p:sldId id="389" r:id="rId34"/>
    <p:sldId id="390" r:id="rId35"/>
    <p:sldId id="374" r:id="rId36"/>
    <p:sldId id="375" r:id="rId37"/>
    <p:sldId id="376" r:id="rId38"/>
    <p:sldId id="377" r:id="rId39"/>
    <p:sldId id="378" r:id="rId40"/>
    <p:sldId id="379" r:id="rId41"/>
    <p:sldId id="380" r:id="rId42"/>
    <p:sldId id="381"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38" r:id="rId57"/>
    <p:sldId id="339" r:id="rId58"/>
    <p:sldId id="340" r:id="rId59"/>
    <p:sldId id="341" r:id="rId60"/>
    <p:sldId id="342" r:id="rId61"/>
    <p:sldId id="343" r:id="rId62"/>
    <p:sldId id="383" r:id="rId63"/>
    <p:sldId id="344" r:id="rId64"/>
    <p:sldId id="345" r:id="rId65"/>
    <p:sldId id="346" r:id="rId66"/>
    <p:sldId id="347" r:id="rId67"/>
    <p:sldId id="348" r:id="rId68"/>
    <p:sldId id="349" r:id="rId69"/>
    <p:sldId id="350" r:id="rId70"/>
    <p:sldId id="351" r:id="rId71"/>
    <p:sldId id="352" r:id="rId72"/>
    <p:sldId id="353" r:id="rId73"/>
    <p:sldId id="354" r:id="rId74"/>
    <p:sldId id="355" r:id="rId75"/>
    <p:sldId id="356" r:id="rId76"/>
    <p:sldId id="357" r:id="rId77"/>
    <p:sldId id="358" r:id="rId78"/>
    <p:sldId id="359" r:id="rId79"/>
    <p:sldId id="360" r:id="rId80"/>
    <p:sldId id="361" r:id="rId81"/>
    <p:sldId id="362" r:id="rId82"/>
    <p:sldId id="363" r:id="rId83"/>
    <p:sldId id="364" r:id="rId84"/>
    <p:sldId id="365" r:id="rId85"/>
    <p:sldId id="366" r:id="rId86"/>
    <p:sldId id="367" r:id="rId87"/>
    <p:sldId id="368" r:id="rId88"/>
    <p:sldId id="384" r:id="rId89"/>
    <p:sldId id="303" r:id="rId90"/>
    <p:sldId id="304" r:id="rId91"/>
    <p:sldId id="305" r:id="rId92"/>
    <p:sldId id="306" r:id="rId93"/>
    <p:sldId id="307" r:id="rId94"/>
    <p:sldId id="308" r:id="rId95"/>
    <p:sldId id="309" r:id="rId96"/>
    <p:sldId id="310" r:id="rId97"/>
    <p:sldId id="311" r:id="rId98"/>
    <p:sldId id="385" r:id="rId99"/>
    <p:sldId id="312" r:id="rId100"/>
    <p:sldId id="313" r:id="rId101"/>
    <p:sldId id="314" r:id="rId102"/>
    <p:sldId id="315" r:id="rId103"/>
    <p:sldId id="316" r:id="rId104"/>
    <p:sldId id="317" r:id="rId105"/>
    <p:sldId id="318" r:id="rId106"/>
    <p:sldId id="319" r:id="rId107"/>
    <p:sldId id="320" r:id="rId108"/>
    <p:sldId id="321" r:id="rId109"/>
    <p:sldId id="322" r:id="rId110"/>
    <p:sldId id="323" r:id="rId111"/>
    <p:sldId id="324" r:id="rId112"/>
    <p:sldId id="325" r:id="rId113"/>
    <p:sldId id="326" r:id="rId114"/>
    <p:sldId id="327" r:id="rId115"/>
    <p:sldId id="328" r:id="rId116"/>
    <p:sldId id="329" r:id="rId117"/>
    <p:sldId id="330" r:id="rId118"/>
    <p:sldId id="331" r:id="rId119"/>
    <p:sldId id="332" r:id="rId120"/>
    <p:sldId id="333" r:id="rId121"/>
    <p:sldId id="334" r:id="rId122"/>
    <p:sldId id="335" r:id="rId123"/>
    <p:sldId id="336" r:id="rId124"/>
    <p:sldId id="337" r:id="rId125"/>
    <p:sldId id="256" r:id="rId126"/>
    <p:sldId id="258" r:id="rId127"/>
    <p:sldId id="257" r:id="rId128"/>
    <p:sldId id="259" r:id="rId129"/>
    <p:sldId id="260" r:id="rId130"/>
    <p:sldId id="261" r:id="rId131"/>
    <p:sldId id="262" r:id="rId132"/>
    <p:sldId id="263" r:id="rId133"/>
    <p:sldId id="369" r:id="rId134"/>
    <p:sldId id="370" r:id="rId135"/>
    <p:sldId id="371" r:id="rId136"/>
    <p:sldId id="372" r:id="rId137"/>
    <p:sldId id="373" r:id="rId138"/>
    <p:sldId id="264" r:id="rId139"/>
    <p:sldId id="265" r:id="rId140"/>
    <p:sldId id="266" r:id="rId141"/>
    <p:sldId id="267" r:id="rId142"/>
    <p:sldId id="268" r:id="rId143"/>
    <p:sldId id="269" r:id="rId144"/>
    <p:sldId id="270" r:id="rId145"/>
    <p:sldId id="271" r:id="rId146"/>
    <p:sldId id="272" r:id="rId147"/>
    <p:sldId id="273" r:id="rId148"/>
    <p:sldId id="274" r:id="rId149"/>
    <p:sldId id="275" r:id="rId150"/>
    <p:sldId id="276" r:id="rId151"/>
    <p:sldId id="277" r:id="rId152"/>
    <p:sldId id="278" r:id="rId153"/>
    <p:sldId id="279" r:id="rId154"/>
    <p:sldId id="280" r:id="rId155"/>
    <p:sldId id="281" r:id="rId156"/>
    <p:sldId id="282" r:id="rId157"/>
    <p:sldId id="283" r:id="rId158"/>
    <p:sldId id="284" r:id="rId159"/>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4CE95E-5A7E-4CB5-865E-7B383FF15221}" v="25" dt="2021-11-01T16:04:32.787"/>
    <p1510:client id="{75B33AA7-2743-41E4-834A-B1151B62D817}" v="56" dt="2021-11-01T17:05:35.624"/>
    <p1510:client id="{410CCB95-E2B2-4A47-A5B9-9186ECFEBBD7}" v="7" dt="2021-10-10T17:09:27.231"/>
    <p1510:client id="{0CE3763E-5F90-47FB-991B-2E68B857F29E}" v="791" dt="2021-10-10T18:49:36.264"/>
    <p1510:client id="{197DF547-7CE0-44B1-B151-A12F9E3725E2}" v="183" dt="2021-10-10T17:05:51.008"/>
    <p1510:client id="{7E2CA47B-2C55-4083-AE99-0BA391077AB1}" v="4" dt="2021-11-08T20:33:15.599"/>
    <p1510:client id="{75BCAD26-CF8A-7ADA-C312-A56E96E527A9}" v="10" dt="2021-11-09T07:19:25.881"/>
    <p1510:client id="{90286E27-872E-41B5-974B-01995E4EFF77}" v="30" dt="2021-10-20T07:34:02.494"/>
    <p1510:client id="{A4ED360B-97AD-4AB4-9157-0946687D9CA2}" v="36" dt="2021-11-08T21:18:10.4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napToGrid="0">
      <p:cViewPr varScale="1">
        <p:scale>
          <a:sx n="66" d="100"/>
          <a:sy n="66" d="100"/>
        </p:scale>
        <p:origin x="-876" y="-96"/>
      </p:cViewPr>
      <p:guideLst>
        <p:guide orient="horz" pos="2160"/>
        <p:guide pos="384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slide" Target="slides/slide70.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38" Type="http://schemas.openxmlformats.org/officeDocument/2006/relationships/slide" Target="slides/slide124.xml"/><Relationship Id="rId154" Type="http://schemas.openxmlformats.org/officeDocument/2006/relationships/slide" Target="slides/slide140.xml"/><Relationship Id="rId159" Type="http://schemas.openxmlformats.org/officeDocument/2006/relationships/slide" Target="slides/slide145.xml"/><Relationship Id="rId16" Type="http://schemas.openxmlformats.org/officeDocument/2006/relationships/slide" Target="slides/slide2.xml"/><Relationship Id="rId107" Type="http://schemas.openxmlformats.org/officeDocument/2006/relationships/slide" Target="slides/slide93.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slide" Target="slides/slide130.xml"/><Relationship Id="rId149" Type="http://schemas.openxmlformats.org/officeDocument/2006/relationships/slide" Target="slides/slide135.xml"/><Relationship Id="rId5" Type="http://schemas.openxmlformats.org/officeDocument/2006/relationships/slideMaster" Target="slideMasters/slideMaster5.xml"/><Relationship Id="rId90" Type="http://schemas.openxmlformats.org/officeDocument/2006/relationships/slide" Target="slides/slide76.xml"/><Relationship Id="rId95" Type="http://schemas.openxmlformats.org/officeDocument/2006/relationships/slide" Target="slides/slide81.xml"/><Relationship Id="rId160" Type="http://schemas.openxmlformats.org/officeDocument/2006/relationships/notesMaster" Target="notesMasters/notesMaster1.xml"/><Relationship Id="rId165" Type="http://schemas.microsoft.com/office/2015/10/relationships/revisionInfo" Target="revisionInfo.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slide" Target="slides/slide136.xml"/><Relationship Id="rId155" Type="http://schemas.openxmlformats.org/officeDocument/2006/relationships/slide" Target="slides/slide141.xml"/><Relationship Id="rId12" Type="http://schemas.openxmlformats.org/officeDocument/2006/relationships/slideMaster" Target="slideMasters/slideMaster12.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slide" Target="slides/slide126.xml"/><Relationship Id="rId145" Type="http://schemas.openxmlformats.org/officeDocument/2006/relationships/slide" Target="slides/slide131.xml"/><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6" Type="http://schemas.openxmlformats.org/officeDocument/2006/relationships/slide" Target="slides/slide92.xml"/><Relationship Id="rId114" Type="http://schemas.openxmlformats.org/officeDocument/2006/relationships/slide" Target="slides/slide100.xml"/><Relationship Id="rId119" Type="http://schemas.openxmlformats.org/officeDocument/2006/relationships/slide" Target="slides/slide105.xml"/><Relationship Id="rId127" Type="http://schemas.openxmlformats.org/officeDocument/2006/relationships/slide" Target="slides/slide11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30" Type="http://schemas.openxmlformats.org/officeDocument/2006/relationships/slide" Target="slides/slide116.xml"/><Relationship Id="rId135" Type="http://schemas.openxmlformats.org/officeDocument/2006/relationships/slide" Target="slides/slide121.xml"/><Relationship Id="rId143" Type="http://schemas.openxmlformats.org/officeDocument/2006/relationships/slide" Target="slides/slide129.xml"/><Relationship Id="rId148" Type="http://schemas.openxmlformats.org/officeDocument/2006/relationships/slide" Target="slides/slide134.xml"/><Relationship Id="rId151" Type="http://schemas.openxmlformats.org/officeDocument/2006/relationships/slide" Target="slides/slide137.xml"/><Relationship Id="rId156" Type="http://schemas.openxmlformats.org/officeDocument/2006/relationships/slide" Target="slides/slide142.xml"/><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slide" Target="slides/slide127.xml"/><Relationship Id="rId146" Type="http://schemas.openxmlformats.org/officeDocument/2006/relationships/slide" Target="slides/slide132.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slide" Target="slides/slide78.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157" Type="http://schemas.openxmlformats.org/officeDocument/2006/relationships/slide" Target="slides/slide143.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slide" Target="slides/slide138.xml"/><Relationship Id="rId19" Type="http://schemas.openxmlformats.org/officeDocument/2006/relationships/slide" Target="slides/slide5.xml"/><Relationship Id="rId14" Type="http://schemas.openxmlformats.org/officeDocument/2006/relationships/slideMaster" Target="slideMasters/slideMaster14.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147" Type="http://schemas.openxmlformats.org/officeDocument/2006/relationships/slide" Target="slides/slide13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slide" Target="slides/slide128.xml"/><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158" Type="http://schemas.openxmlformats.org/officeDocument/2006/relationships/slide" Target="slides/slide144.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3" Type="http://schemas.openxmlformats.org/officeDocument/2006/relationships/slide" Target="slides/slide139.xml"/></Relationships>
</file>

<file path=ppt/diagrams/_rels/data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6.svg"/><Relationship Id="rId1" Type="http://schemas.openxmlformats.org/officeDocument/2006/relationships/image" Target="../media/image92.png"/><Relationship Id="rId6" Type="http://schemas.openxmlformats.org/officeDocument/2006/relationships/image" Target="../media/image100.svg"/><Relationship Id="rId5" Type="http://schemas.openxmlformats.org/officeDocument/2006/relationships/image" Target="../media/image94.png"/><Relationship Id="rId4" Type="http://schemas.openxmlformats.org/officeDocument/2006/relationships/image" Target="../media/image98.svg"/></Relationships>
</file>

<file path=ppt/diagrams/_rels/drawing2.xml.rels><?xml version="1.0" encoding="UTF-8" standalone="yes"?>
<Relationships xmlns="http://schemas.openxmlformats.org/package/2006/relationships"><Relationship Id="rId3" Type="http://schemas.openxmlformats.org/officeDocument/2006/relationships/image" Target="../media/image971.png"/><Relationship Id="rId2" Type="http://schemas.openxmlformats.org/officeDocument/2006/relationships/image" Target="../media/image96.svg"/><Relationship Id="rId1" Type="http://schemas.openxmlformats.org/officeDocument/2006/relationships/image" Target="../media/image95.png"/><Relationship Id="rId6" Type="http://schemas.openxmlformats.org/officeDocument/2006/relationships/image" Target="../media/image100.svg"/><Relationship Id="rId5" Type="http://schemas.openxmlformats.org/officeDocument/2006/relationships/image" Target="../media/image991.png"/><Relationship Id="rId4" Type="http://schemas.openxmlformats.org/officeDocument/2006/relationships/image" Target="../media/image98.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AEB2D-7B33-42B1-A647-8930EC5207BB}" type="doc">
      <dgm:prSet loTypeId="urn:microsoft.com/office/officeart/2005/8/layout/vList2" loCatId="list" qsTypeId="urn:microsoft.com/office/officeart/2005/8/quickstyle/simple2" qsCatId="simple" csTypeId="urn:microsoft.com/office/officeart/2005/8/colors/accent0_3" csCatId="mainScheme"/>
      <dgm:spPr/>
      <dgm:t>
        <a:bodyPr/>
        <a:lstStyle/>
        <a:p>
          <a:endParaRPr lang="en-US"/>
        </a:p>
      </dgm:t>
    </dgm:pt>
    <dgm:pt modelId="{C5826B6F-F94A-42CC-9839-E9DF6B2F6C80}">
      <dgm:prSet/>
      <dgm:spPr/>
      <dgm:t>
        <a:bodyPr/>
        <a:lstStyle/>
        <a:p>
          <a:r>
            <a:rPr lang="en-US" dirty="0" err="1">
              <a:latin typeface="Dubai"/>
              <a:cs typeface="Dubai"/>
            </a:rPr>
            <a:t>Urodzony</a:t>
          </a:r>
          <a:r>
            <a:rPr lang="en-US" dirty="0">
              <a:latin typeface="Dubai"/>
              <a:cs typeface="Dubai"/>
            </a:rPr>
            <a:t> 30 </a:t>
          </a:r>
          <a:r>
            <a:rPr lang="en-US" dirty="0" err="1">
              <a:latin typeface="Dubai"/>
              <a:cs typeface="Dubai"/>
            </a:rPr>
            <a:t>listopada</a:t>
          </a:r>
          <a:r>
            <a:rPr lang="en-US" dirty="0">
              <a:latin typeface="Dubai"/>
              <a:cs typeface="Dubai"/>
            </a:rPr>
            <a:t> 1922 </a:t>
          </a:r>
          <a:r>
            <a:rPr lang="en-US" dirty="0" err="1">
              <a:latin typeface="Dubai"/>
              <a:cs typeface="Dubai"/>
            </a:rPr>
            <a:t>roku</a:t>
          </a:r>
          <a:r>
            <a:rPr lang="en-US" dirty="0">
              <a:latin typeface="Dubai"/>
              <a:cs typeface="Dubai"/>
            </a:rPr>
            <a:t> w Warszawie "Ziutek" </a:t>
          </a:r>
          <a:r>
            <a:rPr lang="en-US" dirty="0" err="1">
              <a:latin typeface="Dubai"/>
              <a:cs typeface="Dubai"/>
            </a:rPr>
            <a:t>był</a:t>
          </a:r>
          <a:r>
            <a:rPr lang="en-US" dirty="0">
              <a:latin typeface="Dubai"/>
              <a:cs typeface="Dubai"/>
            </a:rPr>
            <a:t> </a:t>
          </a:r>
          <a:r>
            <a:rPr lang="en-US" dirty="0" err="1">
              <a:latin typeface="Dubai"/>
              <a:cs typeface="Dubai"/>
            </a:rPr>
            <a:t>pierwszym</a:t>
          </a:r>
          <a:r>
            <a:rPr lang="en-US" dirty="0">
              <a:latin typeface="Dubai"/>
              <a:cs typeface="Dubai"/>
            </a:rPr>
            <a:t> </a:t>
          </a:r>
          <a:r>
            <a:rPr lang="en-US" dirty="0" err="1">
              <a:latin typeface="Dubai"/>
              <a:cs typeface="Dubai"/>
            </a:rPr>
            <a:t>dzieckiem</a:t>
          </a:r>
          <a:r>
            <a:rPr lang="en-US" dirty="0">
              <a:latin typeface="Dubai"/>
              <a:cs typeface="Dubai"/>
            </a:rPr>
            <a:t> </a:t>
          </a:r>
          <a:r>
            <a:rPr lang="en-US" dirty="0" err="1">
              <a:latin typeface="Dubai"/>
              <a:cs typeface="Dubai"/>
            </a:rPr>
            <a:t>państwa</a:t>
          </a:r>
          <a:r>
            <a:rPr lang="en-US" dirty="0">
              <a:latin typeface="Dubai"/>
              <a:cs typeface="Dubai"/>
            </a:rPr>
            <a:t> </a:t>
          </a:r>
          <a:r>
            <a:rPr lang="en-US" dirty="0" err="1">
              <a:latin typeface="Dubai"/>
              <a:cs typeface="Dubai"/>
            </a:rPr>
            <a:t>Szczepańskich</a:t>
          </a:r>
          <a:r>
            <a:rPr lang="en-US" dirty="0">
              <a:latin typeface="Dubai"/>
              <a:cs typeface="Dubai"/>
            </a:rPr>
            <a:t>.</a:t>
          </a:r>
        </a:p>
      </dgm:t>
    </dgm:pt>
    <dgm:pt modelId="{280EDA03-BF89-4979-93FB-6D63A8EC3B3C}" type="parTrans" cxnId="{6B187C8C-5E5C-4B66-A030-340596046A0A}">
      <dgm:prSet/>
      <dgm:spPr/>
      <dgm:t>
        <a:bodyPr/>
        <a:lstStyle/>
        <a:p>
          <a:endParaRPr lang="en-US"/>
        </a:p>
      </dgm:t>
    </dgm:pt>
    <dgm:pt modelId="{444A6B70-F06D-4A73-85EF-B1657453D6F4}" type="sibTrans" cxnId="{6B187C8C-5E5C-4B66-A030-340596046A0A}">
      <dgm:prSet/>
      <dgm:spPr/>
      <dgm:t>
        <a:bodyPr/>
        <a:lstStyle/>
        <a:p>
          <a:endParaRPr lang="en-US"/>
        </a:p>
      </dgm:t>
    </dgm:pt>
    <dgm:pt modelId="{57C40BCB-0880-4E28-84BD-16728FF9F18D}">
      <dgm:prSet/>
      <dgm:spPr/>
      <dgm:t>
        <a:bodyPr/>
        <a:lstStyle/>
        <a:p>
          <a:r>
            <a:rPr lang="en-US" dirty="0" err="1">
              <a:latin typeface="Dubai"/>
              <a:cs typeface="Dubai"/>
            </a:rPr>
            <a:t>Przed</a:t>
          </a:r>
          <a:r>
            <a:rPr lang="en-US" dirty="0">
              <a:latin typeface="Dubai"/>
              <a:cs typeface="Dubai"/>
            </a:rPr>
            <a:t> </a:t>
          </a:r>
          <a:r>
            <a:rPr lang="en-US" dirty="0" err="1">
              <a:latin typeface="Dubai"/>
              <a:cs typeface="Dubai"/>
            </a:rPr>
            <a:t>wojną</a:t>
          </a:r>
          <a:r>
            <a:rPr lang="en-US" dirty="0">
              <a:latin typeface="Dubai"/>
              <a:cs typeface="Dubai"/>
            </a:rPr>
            <a:t> </a:t>
          </a:r>
          <a:r>
            <a:rPr lang="en-US" dirty="0" err="1">
              <a:latin typeface="Dubai"/>
              <a:cs typeface="Dubai"/>
            </a:rPr>
            <a:t>mieszkał</a:t>
          </a:r>
          <a:r>
            <a:rPr lang="en-US" dirty="0">
              <a:latin typeface="Dubai"/>
              <a:cs typeface="Dubai"/>
            </a:rPr>
            <a:t> </a:t>
          </a:r>
          <a:r>
            <a:rPr lang="en-US" dirty="0" err="1">
              <a:latin typeface="Dubai"/>
              <a:cs typeface="Dubai"/>
            </a:rPr>
            <a:t>przy</a:t>
          </a:r>
          <a:r>
            <a:rPr lang="en-US" dirty="0">
              <a:latin typeface="Dubai"/>
              <a:cs typeface="Dubai"/>
            </a:rPr>
            <a:t> ul. </a:t>
          </a:r>
          <a:r>
            <a:rPr lang="en-US" dirty="0" err="1">
              <a:latin typeface="Dubai"/>
              <a:cs typeface="Dubai"/>
            </a:rPr>
            <a:t>Targowej</a:t>
          </a:r>
          <a:r>
            <a:rPr lang="en-US" dirty="0">
              <a:latin typeface="Dubai"/>
              <a:cs typeface="Dubai"/>
            </a:rPr>
            <a:t>, </a:t>
          </a:r>
          <a:r>
            <a:rPr lang="en-US" dirty="0" err="1">
              <a:latin typeface="Dubai"/>
              <a:cs typeface="Dubai"/>
            </a:rPr>
            <a:t>później</a:t>
          </a:r>
          <a:r>
            <a:rPr lang="en-US" dirty="0">
              <a:latin typeface="Dubai"/>
              <a:cs typeface="Dubai"/>
            </a:rPr>
            <a:t> </a:t>
          </a:r>
          <a:r>
            <a:rPr lang="en-US" dirty="0" err="1">
              <a:latin typeface="Dubai"/>
              <a:cs typeface="Dubai"/>
            </a:rPr>
            <a:t>przy</a:t>
          </a:r>
          <a:r>
            <a:rPr lang="en-US" dirty="0">
              <a:latin typeface="Dubai"/>
              <a:cs typeface="Dubai"/>
            </a:rPr>
            <a:t> </a:t>
          </a:r>
          <a:r>
            <a:rPr lang="en-US" dirty="0" err="1">
              <a:latin typeface="Dubai"/>
              <a:cs typeface="Dubai"/>
            </a:rPr>
            <a:t>Długiej</a:t>
          </a:r>
          <a:r>
            <a:rPr lang="en-US" dirty="0">
              <a:latin typeface="Dubai"/>
              <a:cs typeface="Dubai"/>
            </a:rPr>
            <a:t> 10.</a:t>
          </a:r>
        </a:p>
      </dgm:t>
    </dgm:pt>
    <dgm:pt modelId="{B4ADA382-CD08-47CE-B077-38A06184B518}" type="parTrans" cxnId="{5539D890-4F24-43D5-A6D1-0EB1AAED5F6D}">
      <dgm:prSet/>
      <dgm:spPr/>
      <dgm:t>
        <a:bodyPr/>
        <a:lstStyle/>
        <a:p>
          <a:endParaRPr lang="en-US"/>
        </a:p>
      </dgm:t>
    </dgm:pt>
    <dgm:pt modelId="{442DAE86-1586-4D2F-AF3E-866EE87AEA37}" type="sibTrans" cxnId="{5539D890-4F24-43D5-A6D1-0EB1AAED5F6D}">
      <dgm:prSet/>
      <dgm:spPr/>
      <dgm:t>
        <a:bodyPr/>
        <a:lstStyle/>
        <a:p>
          <a:endParaRPr lang="en-US"/>
        </a:p>
      </dgm:t>
    </dgm:pt>
    <dgm:pt modelId="{49B39EF4-A467-4AA6-899B-1DF9DD518821}">
      <dgm:prSet/>
      <dgm:spPr/>
      <dgm:t>
        <a:bodyPr/>
        <a:lstStyle/>
        <a:p>
          <a:r>
            <a:rPr lang="en-US" dirty="0" err="1">
              <a:latin typeface="Dubai"/>
              <a:cs typeface="Dubai"/>
            </a:rPr>
            <a:t>Ukończył</a:t>
          </a:r>
          <a:r>
            <a:rPr lang="en-US" dirty="0">
              <a:latin typeface="Dubai"/>
              <a:cs typeface="Dubai"/>
            </a:rPr>
            <a:t> </a:t>
          </a:r>
          <a:r>
            <a:rPr lang="en-US" dirty="0" err="1">
              <a:latin typeface="Dubai"/>
              <a:cs typeface="Dubai"/>
            </a:rPr>
            <a:t>Gimnazjum</a:t>
          </a:r>
          <a:r>
            <a:rPr lang="en-US" dirty="0">
              <a:latin typeface="Dubai"/>
              <a:cs typeface="Dubai"/>
            </a:rPr>
            <a:t> </a:t>
          </a:r>
          <a:r>
            <a:rPr lang="en-US" dirty="0" err="1">
              <a:latin typeface="Dubai"/>
              <a:cs typeface="Dubai"/>
            </a:rPr>
            <a:t>im</a:t>
          </a:r>
          <a:r>
            <a:rPr lang="en-US" dirty="0">
              <a:latin typeface="Dubai"/>
              <a:cs typeface="Dubai"/>
            </a:rPr>
            <a:t>. Władysława IV, </a:t>
          </a:r>
          <a:r>
            <a:rPr lang="en-US" dirty="0" err="1">
              <a:latin typeface="Dubai"/>
              <a:cs typeface="Dubai"/>
            </a:rPr>
            <a:t>małą</a:t>
          </a:r>
          <a:r>
            <a:rPr lang="en-US" dirty="0">
              <a:latin typeface="Dubai"/>
              <a:cs typeface="Dubai"/>
            </a:rPr>
            <a:t> </a:t>
          </a:r>
          <a:r>
            <a:rPr lang="en-US" dirty="0" err="1">
              <a:latin typeface="Dubai"/>
              <a:cs typeface="Dubai"/>
            </a:rPr>
            <a:t>maturę</a:t>
          </a:r>
          <a:r>
            <a:rPr lang="en-US" dirty="0">
              <a:latin typeface="Dubai"/>
              <a:cs typeface="Dubai"/>
            </a:rPr>
            <a:t> </a:t>
          </a:r>
          <a:r>
            <a:rPr lang="en-US" dirty="0" err="1">
              <a:latin typeface="Dubai"/>
              <a:cs typeface="Dubai"/>
            </a:rPr>
            <a:t>zdał</a:t>
          </a:r>
          <a:r>
            <a:rPr lang="en-US" dirty="0">
              <a:latin typeface="Dubai"/>
              <a:cs typeface="Dubai"/>
            </a:rPr>
            <a:t> w 1939.</a:t>
          </a:r>
        </a:p>
      </dgm:t>
    </dgm:pt>
    <dgm:pt modelId="{9FF0C150-A908-4E3C-BCDD-395432B5E716}" type="parTrans" cxnId="{3F8B8222-C48E-4845-80E3-9954CA6E5E61}">
      <dgm:prSet/>
      <dgm:spPr/>
      <dgm:t>
        <a:bodyPr/>
        <a:lstStyle/>
        <a:p>
          <a:endParaRPr lang="en-US"/>
        </a:p>
      </dgm:t>
    </dgm:pt>
    <dgm:pt modelId="{0F9367DF-7D8F-4D31-A420-B2C95049A911}" type="sibTrans" cxnId="{3F8B8222-C48E-4845-80E3-9954CA6E5E61}">
      <dgm:prSet/>
      <dgm:spPr/>
      <dgm:t>
        <a:bodyPr/>
        <a:lstStyle/>
        <a:p>
          <a:endParaRPr lang="en-US"/>
        </a:p>
      </dgm:t>
    </dgm:pt>
    <dgm:pt modelId="{BF5BDF91-95DE-4AE8-9CFC-ABCA3E4C14C2}">
      <dgm:prSet/>
      <dgm:spPr/>
      <dgm:t>
        <a:bodyPr/>
        <a:lstStyle/>
        <a:p>
          <a:r>
            <a:rPr lang="en-US" dirty="0" err="1">
              <a:latin typeface="Dubai"/>
              <a:cs typeface="Dubai"/>
            </a:rPr>
            <a:t>Należał</a:t>
          </a:r>
          <a:r>
            <a:rPr lang="en-US" dirty="0">
              <a:latin typeface="Dubai"/>
              <a:cs typeface="Dubai"/>
            </a:rPr>
            <a:t> do 17 </a:t>
          </a:r>
          <a:r>
            <a:rPr lang="en-US" dirty="0" err="1">
              <a:latin typeface="Dubai"/>
              <a:cs typeface="Dubai"/>
            </a:rPr>
            <a:t>Warszawkiej</a:t>
          </a:r>
          <a:r>
            <a:rPr lang="en-US" dirty="0">
              <a:latin typeface="Dubai"/>
              <a:cs typeface="Dubai"/>
            </a:rPr>
            <a:t> </a:t>
          </a:r>
          <a:r>
            <a:rPr lang="en-US" dirty="0" err="1">
              <a:latin typeface="Dubai"/>
              <a:cs typeface="Dubai"/>
            </a:rPr>
            <a:t>Drużyny</a:t>
          </a:r>
          <a:r>
            <a:rPr lang="en-US" dirty="0">
              <a:latin typeface="Dubai"/>
              <a:cs typeface="Dubai"/>
            </a:rPr>
            <a:t> </a:t>
          </a:r>
          <a:r>
            <a:rPr lang="en-US" dirty="0" err="1">
              <a:latin typeface="Dubai"/>
              <a:cs typeface="Dubai"/>
            </a:rPr>
            <a:t>Harcerskiej</a:t>
          </a:r>
          <a:r>
            <a:rPr lang="en-US" dirty="0">
              <a:latin typeface="Dubai"/>
              <a:cs typeface="Dubai"/>
            </a:rPr>
            <a:t>.</a:t>
          </a:r>
        </a:p>
      </dgm:t>
    </dgm:pt>
    <dgm:pt modelId="{786DD2A9-8250-4196-BC76-49BD28E35035}" type="parTrans" cxnId="{257863E5-3D13-4778-8C73-80F39FF09A8B}">
      <dgm:prSet/>
      <dgm:spPr/>
      <dgm:t>
        <a:bodyPr/>
        <a:lstStyle/>
        <a:p>
          <a:endParaRPr lang="en-US"/>
        </a:p>
      </dgm:t>
    </dgm:pt>
    <dgm:pt modelId="{40457674-E68E-4F4C-ACD8-D3A9BD3A8294}" type="sibTrans" cxnId="{257863E5-3D13-4778-8C73-80F39FF09A8B}">
      <dgm:prSet/>
      <dgm:spPr/>
      <dgm:t>
        <a:bodyPr/>
        <a:lstStyle/>
        <a:p>
          <a:endParaRPr lang="en-US"/>
        </a:p>
      </dgm:t>
    </dgm:pt>
    <dgm:pt modelId="{5F712088-0F9F-4379-BCD0-8541E70A5BBD}" type="pres">
      <dgm:prSet presAssocID="{92AAEB2D-7B33-42B1-A647-8930EC5207BB}" presName="linear" presStyleCnt="0">
        <dgm:presLayoutVars>
          <dgm:animLvl val="lvl"/>
          <dgm:resizeHandles val="exact"/>
        </dgm:presLayoutVars>
      </dgm:prSet>
      <dgm:spPr/>
      <dgm:t>
        <a:bodyPr/>
        <a:lstStyle/>
        <a:p>
          <a:endParaRPr lang="pl-PL"/>
        </a:p>
      </dgm:t>
    </dgm:pt>
    <dgm:pt modelId="{F1C8265E-D58B-4944-9F82-6A289CAB8034}" type="pres">
      <dgm:prSet presAssocID="{C5826B6F-F94A-42CC-9839-E9DF6B2F6C80}" presName="parentText" presStyleLbl="node1" presStyleIdx="0" presStyleCnt="4">
        <dgm:presLayoutVars>
          <dgm:chMax val="0"/>
          <dgm:bulletEnabled val="1"/>
        </dgm:presLayoutVars>
      </dgm:prSet>
      <dgm:spPr/>
      <dgm:t>
        <a:bodyPr/>
        <a:lstStyle/>
        <a:p>
          <a:endParaRPr lang="pl-PL"/>
        </a:p>
      </dgm:t>
    </dgm:pt>
    <dgm:pt modelId="{A432F7AD-AD07-42D4-84F7-9A3C023CE318}" type="pres">
      <dgm:prSet presAssocID="{444A6B70-F06D-4A73-85EF-B1657453D6F4}" presName="spacer" presStyleCnt="0"/>
      <dgm:spPr/>
    </dgm:pt>
    <dgm:pt modelId="{CB655545-7000-4E4B-A32E-B1933693139D}" type="pres">
      <dgm:prSet presAssocID="{57C40BCB-0880-4E28-84BD-16728FF9F18D}" presName="parentText" presStyleLbl="node1" presStyleIdx="1" presStyleCnt="4">
        <dgm:presLayoutVars>
          <dgm:chMax val="0"/>
          <dgm:bulletEnabled val="1"/>
        </dgm:presLayoutVars>
      </dgm:prSet>
      <dgm:spPr/>
      <dgm:t>
        <a:bodyPr/>
        <a:lstStyle/>
        <a:p>
          <a:endParaRPr lang="pl-PL"/>
        </a:p>
      </dgm:t>
    </dgm:pt>
    <dgm:pt modelId="{23B7FB5A-D98E-4CFE-8345-EF23F8502953}" type="pres">
      <dgm:prSet presAssocID="{442DAE86-1586-4D2F-AF3E-866EE87AEA37}" presName="spacer" presStyleCnt="0"/>
      <dgm:spPr/>
    </dgm:pt>
    <dgm:pt modelId="{DE2D35E5-447A-4F38-B5CE-0AB949CECCA7}" type="pres">
      <dgm:prSet presAssocID="{49B39EF4-A467-4AA6-899B-1DF9DD518821}" presName="parentText" presStyleLbl="node1" presStyleIdx="2" presStyleCnt="4">
        <dgm:presLayoutVars>
          <dgm:chMax val="0"/>
          <dgm:bulletEnabled val="1"/>
        </dgm:presLayoutVars>
      </dgm:prSet>
      <dgm:spPr/>
      <dgm:t>
        <a:bodyPr/>
        <a:lstStyle/>
        <a:p>
          <a:endParaRPr lang="pl-PL"/>
        </a:p>
      </dgm:t>
    </dgm:pt>
    <dgm:pt modelId="{820E64BA-A76B-49DF-A2D2-FF16FFF98132}" type="pres">
      <dgm:prSet presAssocID="{0F9367DF-7D8F-4D31-A420-B2C95049A911}" presName="spacer" presStyleCnt="0"/>
      <dgm:spPr/>
    </dgm:pt>
    <dgm:pt modelId="{92B6779D-C31A-4BB3-BFBF-D6071DA53F29}" type="pres">
      <dgm:prSet presAssocID="{BF5BDF91-95DE-4AE8-9CFC-ABCA3E4C14C2}" presName="parentText" presStyleLbl="node1" presStyleIdx="3" presStyleCnt="4">
        <dgm:presLayoutVars>
          <dgm:chMax val="0"/>
          <dgm:bulletEnabled val="1"/>
        </dgm:presLayoutVars>
      </dgm:prSet>
      <dgm:spPr/>
      <dgm:t>
        <a:bodyPr/>
        <a:lstStyle/>
        <a:p>
          <a:endParaRPr lang="pl-PL"/>
        </a:p>
      </dgm:t>
    </dgm:pt>
  </dgm:ptLst>
  <dgm:cxnLst>
    <dgm:cxn modelId="{6D65715A-0790-4795-8DE3-5F2A225C10DC}" type="presOf" srcId="{49B39EF4-A467-4AA6-899B-1DF9DD518821}" destId="{DE2D35E5-447A-4F38-B5CE-0AB949CECCA7}" srcOrd="0" destOrd="0" presId="urn:microsoft.com/office/officeart/2005/8/layout/vList2"/>
    <dgm:cxn modelId="{6B187C8C-5E5C-4B66-A030-340596046A0A}" srcId="{92AAEB2D-7B33-42B1-A647-8930EC5207BB}" destId="{C5826B6F-F94A-42CC-9839-E9DF6B2F6C80}" srcOrd="0" destOrd="0" parTransId="{280EDA03-BF89-4979-93FB-6D63A8EC3B3C}" sibTransId="{444A6B70-F06D-4A73-85EF-B1657453D6F4}"/>
    <dgm:cxn modelId="{257863E5-3D13-4778-8C73-80F39FF09A8B}" srcId="{92AAEB2D-7B33-42B1-A647-8930EC5207BB}" destId="{BF5BDF91-95DE-4AE8-9CFC-ABCA3E4C14C2}" srcOrd="3" destOrd="0" parTransId="{786DD2A9-8250-4196-BC76-49BD28E35035}" sibTransId="{40457674-E68E-4F4C-ACD8-D3A9BD3A8294}"/>
    <dgm:cxn modelId="{7B33E741-7C4F-4CD7-92E1-F0290DB74211}" type="presOf" srcId="{92AAEB2D-7B33-42B1-A647-8930EC5207BB}" destId="{5F712088-0F9F-4379-BCD0-8541E70A5BBD}" srcOrd="0" destOrd="0" presId="urn:microsoft.com/office/officeart/2005/8/layout/vList2"/>
    <dgm:cxn modelId="{5539D890-4F24-43D5-A6D1-0EB1AAED5F6D}" srcId="{92AAEB2D-7B33-42B1-A647-8930EC5207BB}" destId="{57C40BCB-0880-4E28-84BD-16728FF9F18D}" srcOrd="1" destOrd="0" parTransId="{B4ADA382-CD08-47CE-B077-38A06184B518}" sibTransId="{442DAE86-1586-4D2F-AF3E-866EE87AEA37}"/>
    <dgm:cxn modelId="{D0C3085F-50FE-4DE1-B67D-4D66E1C2A149}" type="presOf" srcId="{BF5BDF91-95DE-4AE8-9CFC-ABCA3E4C14C2}" destId="{92B6779D-C31A-4BB3-BFBF-D6071DA53F29}" srcOrd="0" destOrd="0" presId="urn:microsoft.com/office/officeart/2005/8/layout/vList2"/>
    <dgm:cxn modelId="{DD3E4D16-C4FA-4022-95ED-3ECF972D476B}" type="presOf" srcId="{57C40BCB-0880-4E28-84BD-16728FF9F18D}" destId="{CB655545-7000-4E4B-A32E-B1933693139D}" srcOrd="0" destOrd="0" presId="urn:microsoft.com/office/officeart/2005/8/layout/vList2"/>
    <dgm:cxn modelId="{3F8B8222-C48E-4845-80E3-9954CA6E5E61}" srcId="{92AAEB2D-7B33-42B1-A647-8930EC5207BB}" destId="{49B39EF4-A467-4AA6-899B-1DF9DD518821}" srcOrd="2" destOrd="0" parTransId="{9FF0C150-A908-4E3C-BCDD-395432B5E716}" sibTransId="{0F9367DF-7D8F-4D31-A420-B2C95049A911}"/>
    <dgm:cxn modelId="{8750B424-D29C-45A4-9A71-41C3B9BB74ED}" type="presOf" srcId="{C5826B6F-F94A-42CC-9839-E9DF6B2F6C80}" destId="{F1C8265E-D58B-4944-9F82-6A289CAB8034}" srcOrd="0" destOrd="0" presId="urn:microsoft.com/office/officeart/2005/8/layout/vList2"/>
    <dgm:cxn modelId="{BBB6F5B3-545F-498E-A971-D7EDA9849249}" type="presParOf" srcId="{5F712088-0F9F-4379-BCD0-8541E70A5BBD}" destId="{F1C8265E-D58B-4944-9F82-6A289CAB8034}" srcOrd="0" destOrd="0" presId="urn:microsoft.com/office/officeart/2005/8/layout/vList2"/>
    <dgm:cxn modelId="{A3C85D20-E5ED-4797-BE66-40DB321DAE95}" type="presParOf" srcId="{5F712088-0F9F-4379-BCD0-8541E70A5BBD}" destId="{A432F7AD-AD07-42D4-84F7-9A3C023CE318}" srcOrd="1" destOrd="0" presId="urn:microsoft.com/office/officeart/2005/8/layout/vList2"/>
    <dgm:cxn modelId="{81934303-A617-4A75-BABA-F9A485A92EFD}" type="presParOf" srcId="{5F712088-0F9F-4379-BCD0-8541E70A5BBD}" destId="{CB655545-7000-4E4B-A32E-B1933693139D}" srcOrd="2" destOrd="0" presId="urn:microsoft.com/office/officeart/2005/8/layout/vList2"/>
    <dgm:cxn modelId="{153E0677-EC17-4F14-9C28-B50F04ED180F}" type="presParOf" srcId="{5F712088-0F9F-4379-BCD0-8541E70A5BBD}" destId="{23B7FB5A-D98E-4CFE-8345-EF23F8502953}" srcOrd="3" destOrd="0" presId="urn:microsoft.com/office/officeart/2005/8/layout/vList2"/>
    <dgm:cxn modelId="{79B6D3E9-1B84-4E19-BB77-57AE978DC91C}" type="presParOf" srcId="{5F712088-0F9F-4379-BCD0-8541E70A5BBD}" destId="{DE2D35E5-447A-4F38-B5CE-0AB949CECCA7}" srcOrd="4" destOrd="0" presId="urn:microsoft.com/office/officeart/2005/8/layout/vList2"/>
    <dgm:cxn modelId="{3B818087-D07F-4DB7-AECE-F01E82559774}" type="presParOf" srcId="{5F712088-0F9F-4379-BCD0-8541E70A5BBD}" destId="{820E64BA-A76B-49DF-A2D2-FF16FFF98132}" srcOrd="5" destOrd="0" presId="urn:microsoft.com/office/officeart/2005/8/layout/vList2"/>
    <dgm:cxn modelId="{A872F210-FDDC-46F3-87DD-B22BB1CFDF1A}" type="presParOf" srcId="{5F712088-0F9F-4379-BCD0-8541E70A5BBD}" destId="{92B6779D-C31A-4BB3-BFBF-D6071DA53F29}" srcOrd="6" destOrd="0" presId="urn:microsoft.com/office/officeart/2005/8/layout/vList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F20CC0-B9A2-4D5F-B2A8-70761969970E}"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0184753-E965-4A31-A516-DB3A2FA89B51}">
      <dgm:prSet/>
      <dgm:spPr/>
      <dgm:t>
        <a:bodyPr/>
        <a:lstStyle/>
        <a:p>
          <a:pPr>
            <a:lnSpc>
              <a:spcPct val="100000"/>
            </a:lnSpc>
          </a:pPr>
          <a:r>
            <a:rPr lang="en-US" baseline="0" err="1">
              <a:latin typeface="Dubai"/>
              <a:cs typeface="Dubai"/>
            </a:rPr>
            <a:t>Źródła</a:t>
          </a:r>
          <a:r>
            <a:rPr lang="en-US" baseline="0">
              <a:latin typeface="Dubai"/>
              <a:cs typeface="Dubai"/>
            </a:rPr>
            <a:t>:</a:t>
          </a:r>
          <a:endParaRPr lang="en-US">
            <a:latin typeface="Dubai"/>
            <a:cs typeface="Dubai"/>
          </a:endParaRPr>
        </a:p>
      </dgm:t>
    </dgm:pt>
    <dgm:pt modelId="{6AABC14D-A192-4325-A55E-CB90FB2A0515}" type="parTrans" cxnId="{00934570-267F-4601-AE2E-AF37EA12174F}">
      <dgm:prSet/>
      <dgm:spPr/>
      <dgm:t>
        <a:bodyPr/>
        <a:lstStyle/>
        <a:p>
          <a:endParaRPr lang="en-US"/>
        </a:p>
      </dgm:t>
    </dgm:pt>
    <dgm:pt modelId="{2CD2BCF3-75CA-45B1-AA1E-C94FF82B008F}" type="sibTrans" cxnId="{00934570-267F-4601-AE2E-AF37EA12174F}">
      <dgm:prSet/>
      <dgm:spPr/>
      <dgm:t>
        <a:bodyPr/>
        <a:lstStyle/>
        <a:p>
          <a:endParaRPr lang="en-US"/>
        </a:p>
      </dgm:t>
    </dgm:pt>
    <dgm:pt modelId="{4B5583B0-F43B-47D8-8426-27D82F4717B8}">
      <dgm:prSet/>
      <dgm:spPr/>
      <dgm:t>
        <a:bodyPr/>
        <a:lstStyle/>
        <a:p>
          <a:pPr>
            <a:lnSpc>
              <a:spcPct val="100000"/>
            </a:lnSpc>
          </a:pPr>
          <a:r>
            <a:rPr lang="en-US" baseline="0">
              <a:latin typeface="Dubai"/>
              <a:cs typeface="Dubai"/>
            </a:rPr>
            <a:t>Wikipedia</a:t>
          </a:r>
          <a:endParaRPr lang="en-US">
            <a:latin typeface="Dubai"/>
            <a:cs typeface="Dubai"/>
          </a:endParaRPr>
        </a:p>
      </dgm:t>
    </dgm:pt>
    <dgm:pt modelId="{C128305C-7D70-416C-B1CA-EAF9E177FFE5}" type="parTrans" cxnId="{17374FFF-AC61-41E4-A2AA-4F0D81D8111B}">
      <dgm:prSet/>
      <dgm:spPr/>
      <dgm:t>
        <a:bodyPr/>
        <a:lstStyle/>
        <a:p>
          <a:endParaRPr lang="en-US"/>
        </a:p>
      </dgm:t>
    </dgm:pt>
    <dgm:pt modelId="{95524612-58CD-415F-9687-743B171957B2}" type="sibTrans" cxnId="{17374FFF-AC61-41E4-A2AA-4F0D81D8111B}">
      <dgm:prSet/>
      <dgm:spPr/>
      <dgm:t>
        <a:bodyPr/>
        <a:lstStyle/>
        <a:p>
          <a:endParaRPr lang="en-US"/>
        </a:p>
      </dgm:t>
    </dgm:pt>
    <dgm:pt modelId="{2692B5B8-0893-4A5C-9B1D-A329F700DE82}">
      <dgm:prSet/>
      <dgm:spPr/>
      <dgm:t>
        <a:bodyPr/>
        <a:lstStyle/>
        <a:p>
          <a:pPr>
            <a:lnSpc>
              <a:spcPct val="100000"/>
            </a:lnSpc>
          </a:pPr>
          <a:r>
            <a:rPr lang="en-US" baseline="0">
              <a:latin typeface="Dubai"/>
              <a:cs typeface="Dubai"/>
            </a:rPr>
            <a:t>Grafika Google</a:t>
          </a:r>
          <a:endParaRPr lang="en-US">
            <a:latin typeface="Dubai"/>
            <a:cs typeface="Dubai"/>
          </a:endParaRPr>
        </a:p>
      </dgm:t>
    </dgm:pt>
    <dgm:pt modelId="{DD5524EF-9327-48E4-BDC6-9E1EE286E62F}" type="parTrans" cxnId="{6A385019-9716-4883-92ED-74665ECB7CCC}">
      <dgm:prSet/>
      <dgm:spPr/>
      <dgm:t>
        <a:bodyPr/>
        <a:lstStyle/>
        <a:p>
          <a:endParaRPr lang="en-US"/>
        </a:p>
      </dgm:t>
    </dgm:pt>
    <dgm:pt modelId="{A26F28DE-5517-4F6B-94F2-7232A653D862}" type="sibTrans" cxnId="{6A385019-9716-4883-92ED-74665ECB7CCC}">
      <dgm:prSet/>
      <dgm:spPr/>
      <dgm:t>
        <a:bodyPr/>
        <a:lstStyle/>
        <a:p>
          <a:endParaRPr lang="en-US"/>
        </a:p>
      </dgm:t>
    </dgm:pt>
    <dgm:pt modelId="{A6F1E2BC-0D1E-48D4-9BF5-EF536F9F0347}" type="pres">
      <dgm:prSet presAssocID="{EEF20CC0-B9A2-4D5F-B2A8-70761969970E}" presName="root" presStyleCnt="0">
        <dgm:presLayoutVars>
          <dgm:dir/>
          <dgm:resizeHandles val="exact"/>
        </dgm:presLayoutVars>
      </dgm:prSet>
      <dgm:spPr/>
      <dgm:t>
        <a:bodyPr/>
        <a:lstStyle/>
        <a:p>
          <a:endParaRPr lang="pl-PL"/>
        </a:p>
      </dgm:t>
    </dgm:pt>
    <dgm:pt modelId="{97ABE153-FF45-4C1B-B415-3C381790D10A}" type="pres">
      <dgm:prSet presAssocID="{D0184753-E965-4A31-A516-DB3A2FA89B51}" presName="compNode" presStyleCnt="0"/>
      <dgm:spPr/>
    </dgm:pt>
    <dgm:pt modelId="{0CFB0B08-E146-4AB4-B682-8C5D4D3399FB}" type="pres">
      <dgm:prSet presAssocID="{D0184753-E965-4A31-A516-DB3A2FA89B51}" presName="bgRect" presStyleLbl="bgShp" presStyleIdx="0" presStyleCnt="3"/>
      <dgm:spPr/>
    </dgm:pt>
    <dgm:pt modelId="{BA7A58DF-E238-4F83-A53B-6309E22CC302}" type="pres">
      <dgm:prSet presAssocID="{D0184753-E965-4A31-A516-DB3A2FA89B51}"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xmlns=""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xmlns="" id="0" name="" descr="Gazeta"/>
        </a:ext>
      </dgm:extLst>
    </dgm:pt>
    <dgm:pt modelId="{CFEB2395-551E-4976-9BF1-87231E9AF294}" type="pres">
      <dgm:prSet presAssocID="{D0184753-E965-4A31-A516-DB3A2FA89B51}" presName="spaceRect" presStyleCnt="0"/>
      <dgm:spPr/>
    </dgm:pt>
    <dgm:pt modelId="{09EE07F8-D141-4758-B58D-390A6C1E4738}" type="pres">
      <dgm:prSet presAssocID="{D0184753-E965-4A31-A516-DB3A2FA89B51}" presName="parTx" presStyleLbl="revTx" presStyleIdx="0" presStyleCnt="3">
        <dgm:presLayoutVars>
          <dgm:chMax val="0"/>
          <dgm:chPref val="0"/>
        </dgm:presLayoutVars>
      </dgm:prSet>
      <dgm:spPr/>
      <dgm:t>
        <a:bodyPr/>
        <a:lstStyle/>
        <a:p>
          <a:endParaRPr lang="pl-PL"/>
        </a:p>
      </dgm:t>
    </dgm:pt>
    <dgm:pt modelId="{AEF34476-656B-4786-8073-B059D9047751}" type="pres">
      <dgm:prSet presAssocID="{2CD2BCF3-75CA-45B1-AA1E-C94FF82B008F}" presName="sibTrans" presStyleCnt="0"/>
      <dgm:spPr/>
    </dgm:pt>
    <dgm:pt modelId="{3C25B4CB-304D-4D6A-B790-BF07984D9166}" type="pres">
      <dgm:prSet presAssocID="{4B5583B0-F43B-47D8-8426-27D82F4717B8}" presName="compNode" presStyleCnt="0"/>
      <dgm:spPr/>
    </dgm:pt>
    <dgm:pt modelId="{44425CFC-CF0E-47E7-BA39-348F934FD7BB}" type="pres">
      <dgm:prSet presAssocID="{4B5583B0-F43B-47D8-8426-27D82F4717B8}" presName="bgRect" presStyleLbl="bgShp" presStyleIdx="1" presStyleCnt="3"/>
      <dgm:spPr/>
    </dgm:pt>
    <dgm:pt modelId="{0EE53A93-B3BA-4B74-A93D-A99F0EFC55EE}" type="pres">
      <dgm:prSet presAssocID="{4B5583B0-F43B-47D8-8426-27D82F4717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xmlns=""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xmlns="" id="0" name="" descr="Książki"/>
        </a:ext>
      </dgm:extLst>
    </dgm:pt>
    <dgm:pt modelId="{B65B83AA-3D9D-4B34-A55A-25F3788E29EA}" type="pres">
      <dgm:prSet presAssocID="{4B5583B0-F43B-47D8-8426-27D82F4717B8}" presName="spaceRect" presStyleCnt="0"/>
      <dgm:spPr/>
    </dgm:pt>
    <dgm:pt modelId="{9387D4F0-6B20-42B1-9B67-F788937D0DED}" type="pres">
      <dgm:prSet presAssocID="{4B5583B0-F43B-47D8-8426-27D82F4717B8}" presName="parTx" presStyleLbl="revTx" presStyleIdx="1" presStyleCnt="3">
        <dgm:presLayoutVars>
          <dgm:chMax val="0"/>
          <dgm:chPref val="0"/>
        </dgm:presLayoutVars>
      </dgm:prSet>
      <dgm:spPr/>
      <dgm:t>
        <a:bodyPr/>
        <a:lstStyle/>
        <a:p>
          <a:endParaRPr lang="pl-PL"/>
        </a:p>
      </dgm:t>
    </dgm:pt>
    <dgm:pt modelId="{296BB620-4808-4620-83A6-06AB70F25485}" type="pres">
      <dgm:prSet presAssocID="{95524612-58CD-415F-9687-743B171957B2}" presName="sibTrans" presStyleCnt="0"/>
      <dgm:spPr/>
    </dgm:pt>
    <dgm:pt modelId="{8B25783A-BAE8-4126-8BCA-9754338AACE3}" type="pres">
      <dgm:prSet presAssocID="{2692B5B8-0893-4A5C-9B1D-A329F700DE82}" presName="compNode" presStyleCnt="0"/>
      <dgm:spPr/>
    </dgm:pt>
    <dgm:pt modelId="{9AA372C9-D0C0-494B-A570-CCDED27E9CB8}" type="pres">
      <dgm:prSet presAssocID="{2692B5B8-0893-4A5C-9B1D-A329F700DE82}" presName="bgRect" presStyleLbl="bgShp" presStyleIdx="2" presStyleCnt="3"/>
      <dgm:spPr/>
    </dgm:pt>
    <dgm:pt modelId="{4BABABAF-878E-4E9F-AED2-F3CFC8AD81DE}" type="pres">
      <dgm:prSet presAssocID="{2692B5B8-0893-4A5C-9B1D-A329F700DE8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xmlns=""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xmlns="" id="0" name="" descr="Small paint brush"/>
        </a:ext>
      </dgm:extLst>
    </dgm:pt>
    <dgm:pt modelId="{1DDC0785-AC70-4B10-8CB4-7012DB79485D}" type="pres">
      <dgm:prSet presAssocID="{2692B5B8-0893-4A5C-9B1D-A329F700DE82}" presName="spaceRect" presStyleCnt="0"/>
      <dgm:spPr/>
    </dgm:pt>
    <dgm:pt modelId="{4C8A3403-9475-4649-81BA-3A94231E4457}" type="pres">
      <dgm:prSet presAssocID="{2692B5B8-0893-4A5C-9B1D-A329F700DE82}" presName="parTx" presStyleLbl="revTx" presStyleIdx="2" presStyleCnt="3">
        <dgm:presLayoutVars>
          <dgm:chMax val="0"/>
          <dgm:chPref val="0"/>
        </dgm:presLayoutVars>
      </dgm:prSet>
      <dgm:spPr/>
      <dgm:t>
        <a:bodyPr/>
        <a:lstStyle/>
        <a:p>
          <a:endParaRPr lang="pl-PL"/>
        </a:p>
      </dgm:t>
    </dgm:pt>
  </dgm:ptLst>
  <dgm:cxnLst>
    <dgm:cxn modelId="{F98A183B-A0B4-4074-9225-5BE4ACDC0AEF}" type="presOf" srcId="{4B5583B0-F43B-47D8-8426-27D82F4717B8}" destId="{9387D4F0-6B20-42B1-9B67-F788937D0DED}" srcOrd="0" destOrd="0" presId="urn:microsoft.com/office/officeart/2018/2/layout/IconVerticalSolidList"/>
    <dgm:cxn modelId="{5562B175-4D94-487C-86D4-1CE5D3B79953}" type="presOf" srcId="{2692B5B8-0893-4A5C-9B1D-A329F700DE82}" destId="{4C8A3403-9475-4649-81BA-3A94231E4457}" srcOrd="0" destOrd="0" presId="urn:microsoft.com/office/officeart/2018/2/layout/IconVerticalSolidList"/>
    <dgm:cxn modelId="{69335756-0540-4E52-B299-FCAFA8EF23BD}" type="presOf" srcId="{D0184753-E965-4A31-A516-DB3A2FA89B51}" destId="{09EE07F8-D141-4758-B58D-390A6C1E4738}" srcOrd="0" destOrd="0" presId="urn:microsoft.com/office/officeart/2018/2/layout/IconVerticalSolidList"/>
    <dgm:cxn modelId="{00934570-267F-4601-AE2E-AF37EA12174F}" srcId="{EEF20CC0-B9A2-4D5F-B2A8-70761969970E}" destId="{D0184753-E965-4A31-A516-DB3A2FA89B51}" srcOrd="0" destOrd="0" parTransId="{6AABC14D-A192-4325-A55E-CB90FB2A0515}" sibTransId="{2CD2BCF3-75CA-45B1-AA1E-C94FF82B008F}"/>
    <dgm:cxn modelId="{A8BF0759-F2CC-4B1C-8A33-62AC2E039A28}" type="presOf" srcId="{EEF20CC0-B9A2-4D5F-B2A8-70761969970E}" destId="{A6F1E2BC-0D1E-48D4-9BF5-EF536F9F0347}" srcOrd="0" destOrd="0" presId="urn:microsoft.com/office/officeart/2018/2/layout/IconVerticalSolidList"/>
    <dgm:cxn modelId="{6A385019-9716-4883-92ED-74665ECB7CCC}" srcId="{EEF20CC0-B9A2-4D5F-B2A8-70761969970E}" destId="{2692B5B8-0893-4A5C-9B1D-A329F700DE82}" srcOrd="2" destOrd="0" parTransId="{DD5524EF-9327-48E4-BDC6-9E1EE286E62F}" sibTransId="{A26F28DE-5517-4F6B-94F2-7232A653D862}"/>
    <dgm:cxn modelId="{17374FFF-AC61-41E4-A2AA-4F0D81D8111B}" srcId="{EEF20CC0-B9A2-4D5F-B2A8-70761969970E}" destId="{4B5583B0-F43B-47D8-8426-27D82F4717B8}" srcOrd="1" destOrd="0" parTransId="{C128305C-7D70-416C-B1CA-EAF9E177FFE5}" sibTransId="{95524612-58CD-415F-9687-743B171957B2}"/>
    <dgm:cxn modelId="{CA7B0D31-0F4D-4F2A-9BA6-30DF7045AED5}" type="presParOf" srcId="{A6F1E2BC-0D1E-48D4-9BF5-EF536F9F0347}" destId="{97ABE153-FF45-4C1B-B415-3C381790D10A}" srcOrd="0" destOrd="0" presId="urn:microsoft.com/office/officeart/2018/2/layout/IconVerticalSolidList"/>
    <dgm:cxn modelId="{F13D1B76-E70F-4FA2-B7E1-73DFE3C97FC9}" type="presParOf" srcId="{97ABE153-FF45-4C1B-B415-3C381790D10A}" destId="{0CFB0B08-E146-4AB4-B682-8C5D4D3399FB}" srcOrd="0" destOrd="0" presId="urn:microsoft.com/office/officeart/2018/2/layout/IconVerticalSolidList"/>
    <dgm:cxn modelId="{0543FDA7-15A9-4261-9A29-B32EAF222241}" type="presParOf" srcId="{97ABE153-FF45-4C1B-B415-3C381790D10A}" destId="{BA7A58DF-E238-4F83-A53B-6309E22CC302}" srcOrd="1" destOrd="0" presId="urn:microsoft.com/office/officeart/2018/2/layout/IconVerticalSolidList"/>
    <dgm:cxn modelId="{85892716-92B4-45B2-8AAA-FC6CD10CFE1F}" type="presParOf" srcId="{97ABE153-FF45-4C1B-B415-3C381790D10A}" destId="{CFEB2395-551E-4976-9BF1-87231E9AF294}" srcOrd="2" destOrd="0" presId="urn:microsoft.com/office/officeart/2018/2/layout/IconVerticalSolidList"/>
    <dgm:cxn modelId="{314F7BD9-472F-499D-B082-B9AFA194FC25}" type="presParOf" srcId="{97ABE153-FF45-4C1B-B415-3C381790D10A}" destId="{09EE07F8-D141-4758-B58D-390A6C1E4738}" srcOrd="3" destOrd="0" presId="urn:microsoft.com/office/officeart/2018/2/layout/IconVerticalSolidList"/>
    <dgm:cxn modelId="{05F2B45A-404A-44FE-89F9-DDC0C789B80D}" type="presParOf" srcId="{A6F1E2BC-0D1E-48D4-9BF5-EF536F9F0347}" destId="{AEF34476-656B-4786-8073-B059D9047751}" srcOrd="1" destOrd="0" presId="urn:microsoft.com/office/officeart/2018/2/layout/IconVerticalSolidList"/>
    <dgm:cxn modelId="{EE311926-9AA9-47A9-9F27-50015B01DACB}" type="presParOf" srcId="{A6F1E2BC-0D1E-48D4-9BF5-EF536F9F0347}" destId="{3C25B4CB-304D-4D6A-B790-BF07984D9166}" srcOrd="2" destOrd="0" presId="urn:microsoft.com/office/officeart/2018/2/layout/IconVerticalSolidList"/>
    <dgm:cxn modelId="{851F0501-E7AE-4D68-9912-AE35D9CDFACE}" type="presParOf" srcId="{3C25B4CB-304D-4D6A-B790-BF07984D9166}" destId="{44425CFC-CF0E-47E7-BA39-348F934FD7BB}" srcOrd="0" destOrd="0" presId="urn:microsoft.com/office/officeart/2018/2/layout/IconVerticalSolidList"/>
    <dgm:cxn modelId="{0FF4A55A-9671-4B02-BC63-F40D06F81C0F}" type="presParOf" srcId="{3C25B4CB-304D-4D6A-B790-BF07984D9166}" destId="{0EE53A93-B3BA-4B74-A93D-A99F0EFC55EE}" srcOrd="1" destOrd="0" presId="urn:microsoft.com/office/officeart/2018/2/layout/IconVerticalSolidList"/>
    <dgm:cxn modelId="{271DD518-4F94-4330-824B-5867ADDAFECA}" type="presParOf" srcId="{3C25B4CB-304D-4D6A-B790-BF07984D9166}" destId="{B65B83AA-3D9D-4B34-A55A-25F3788E29EA}" srcOrd="2" destOrd="0" presId="urn:microsoft.com/office/officeart/2018/2/layout/IconVerticalSolidList"/>
    <dgm:cxn modelId="{AA7577F3-85B3-43B7-B529-DFE553BA4246}" type="presParOf" srcId="{3C25B4CB-304D-4D6A-B790-BF07984D9166}" destId="{9387D4F0-6B20-42B1-9B67-F788937D0DED}" srcOrd="3" destOrd="0" presId="urn:microsoft.com/office/officeart/2018/2/layout/IconVerticalSolidList"/>
    <dgm:cxn modelId="{C618D951-636A-4B17-A2CB-AAFFFB1B5B65}" type="presParOf" srcId="{A6F1E2BC-0D1E-48D4-9BF5-EF536F9F0347}" destId="{296BB620-4808-4620-83A6-06AB70F25485}" srcOrd="3" destOrd="0" presId="urn:microsoft.com/office/officeart/2018/2/layout/IconVerticalSolidList"/>
    <dgm:cxn modelId="{32FD9129-16A1-4AA3-A6C9-696808BFE277}" type="presParOf" srcId="{A6F1E2BC-0D1E-48D4-9BF5-EF536F9F0347}" destId="{8B25783A-BAE8-4126-8BCA-9754338AACE3}" srcOrd="4" destOrd="0" presId="urn:microsoft.com/office/officeart/2018/2/layout/IconVerticalSolidList"/>
    <dgm:cxn modelId="{06DBDB4F-7261-44AA-82C4-07FD6474E7B7}" type="presParOf" srcId="{8B25783A-BAE8-4126-8BCA-9754338AACE3}" destId="{9AA372C9-D0C0-494B-A570-CCDED27E9CB8}" srcOrd="0" destOrd="0" presId="urn:microsoft.com/office/officeart/2018/2/layout/IconVerticalSolidList"/>
    <dgm:cxn modelId="{3F8E85D8-E408-44F0-A5B9-6A4D54C9676B}" type="presParOf" srcId="{8B25783A-BAE8-4126-8BCA-9754338AACE3}" destId="{4BABABAF-878E-4E9F-AED2-F3CFC8AD81DE}" srcOrd="1" destOrd="0" presId="urn:microsoft.com/office/officeart/2018/2/layout/IconVerticalSolidList"/>
    <dgm:cxn modelId="{699071F5-B693-45B1-90FB-7F60933D197C}" type="presParOf" srcId="{8B25783A-BAE8-4126-8BCA-9754338AACE3}" destId="{1DDC0785-AC70-4B10-8CB4-7012DB79485D}" srcOrd="2" destOrd="0" presId="urn:microsoft.com/office/officeart/2018/2/layout/IconVerticalSolidList"/>
    <dgm:cxn modelId="{369807BE-5B9C-4890-961C-C40F94A92104}" type="presParOf" srcId="{8B25783A-BAE8-4126-8BCA-9754338AACE3}" destId="{4C8A3403-9475-4649-81BA-3A94231E4457}" srcOrd="3" destOrd="0" presId="urn:microsoft.com/office/officeart/2018/2/layout/IconVerticalSolidList"/>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C8265E-D58B-4944-9F82-6A289CAB8034}">
      <dsp:nvSpPr>
        <dsp:cNvPr id="0" name=""/>
        <dsp:cNvSpPr/>
      </dsp:nvSpPr>
      <dsp:spPr>
        <a:xfrm>
          <a:off x="0" y="17959"/>
          <a:ext cx="9858191" cy="1000350"/>
        </a:xfrm>
        <a:prstGeom prst="roundRec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err="1">
              <a:latin typeface="Dubai"/>
              <a:cs typeface="Dubai"/>
            </a:rPr>
            <a:t>Urodzony</a:t>
          </a:r>
          <a:r>
            <a:rPr lang="en-US" sz="1900" kern="1200" dirty="0">
              <a:latin typeface="Dubai"/>
              <a:cs typeface="Dubai"/>
            </a:rPr>
            <a:t> 30 </a:t>
          </a:r>
          <a:r>
            <a:rPr lang="en-US" sz="1900" kern="1200" dirty="0" err="1">
              <a:latin typeface="Dubai"/>
              <a:cs typeface="Dubai"/>
            </a:rPr>
            <a:t>listopada</a:t>
          </a:r>
          <a:r>
            <a:rPr lang="en-US" sz="1900" kern="1200" dirty="0">
              <a:latin typeface="Dubai"/>
              <a:cs typeface="Dubai"/>
            </a:rPr>
            <a:t> 1922 </a:t>
          </a:r>
          <a:r>
            <a:rPr lang="en-US" sz="1900" kern="1200" dirty="0" err="1">
              <a:latin typeface="Dubai"/>
              <a:cs typeface="Dubai"/>
            </a:rPr>
            <a:t>roku</a:t>
          </a:r>
          <a:r>
            <a:rPr lang="en-US" sz="1900" kern="1200" dirty="0">
              <a:latin typeface="Dubai"/>
              <a:cs typeface="Dubai"/>
            </a:rPr>
            <a:t> w Warszawie "Ziutek" </a:t>
          </a:r>
          <a:r>
            <a:rPr lang="en-US" sz="1900" kern="1200" dirty="0" err="1">
              <a:latin typeface="Dubai"/>
              <a:cs typeface="Dubai"/>
            </a:rPr>
            <a:t>był</a:t>
          </a:r>
          <a:r>
            <a:rPr lang="en-US" sz="1900" kern="1200" dirty="0">
              <a:latin typeface="Dubai"/>
              <a:cs typeface="Dubai"/>
            </a:rPr>
            <a:t> </a:t>
          </a:r>
          <a:r>
            <a:rPr lang="en-US" sz="1900" kern="1200" dirty="0" err="1">
              <a:latin typeface="Dubai"/>
              <a:cs typeface="Dubai"/>
            </a:rPr>
            <a:t>pierwszym</a:t>
          </a:r>
          <a:r>
            <a:rPr lang="en-US" sz="1900" kern="1200" dirty="0">
              <a:latin typeface="Dubai"/>
              <a:cs typeface="Dubai"/>
            </a:rPr>
            <a:t> </a:t>
          </a:r>
          <a:r>
            <a:rPr lang="en-US" sz="1900" kern="1200" dirty="0" err="1">
              <a:latin typeface="Dubai"/>
              <a:cs typeface="Dubai"/>
            </a:rPr>
            <a:t>dzieckiem</a:t>
          </a:r>
          <a:r>
            <a:rPr lang="en-US" sz="1900" kern="1200" dirty="0">
              <a:latin typeface="Dubai"/>
              <a:cs typeface="Dubai"/>
            </a:rPr>
            <a:t> </a:t>
          </a:r>
          <a:r>
            <a:rPr lang="en-US" sz="1900" kern="1200" dirty="0" err="1">
              <a:latin typeface="Dubai"/>
              <a:cs typeface="Dubai"/>
            </a:rPr>
            <a:t>państwa</a:t>
          </a:r>
          <a:r>
            <a:rPr lang="en-US" sz="1900" kern="1200" dirty="0">
              <a:latin typeface="Dubai"/>
              <a:cs typeface="Dubai"/>
            </a:rPr>
            <a:t> </a:t>
          </a:r>
          <a:r>
            <a:rPr lang="en-US" sz="1900" kern="1200" dirty="0" err="1">
              <a:latin typeface="Dubai"/>
              <a:cs typeface="Dubai"/>
            </a:rPr>
            <a:t>Szczepańskich</a:t>
          </a:r>
          <a:r>
            <a:rPr lang="en-US" sz="1900" kern="1200" dirty="0">
              <a:latin typeface="Dubai"/>
              <a:cs typeface="Dubai"/>
            </a:rPr>
            <a:t>.</a:t>
          </a:r>
        </a:p>
      </dsp:txBody>
      <dsp:txXfrm>
        <a:off x="48833" y="66792"/>
        <a:ext cx="9760525" cy="902684"/>
      </dsp:txXfrm>
    </dsp:sp>
    <dsp:sp modelId="{CB655545-7000-4E4B-A32E-B1933693139D}">
      <dsp:nvSpPr>
        <dsp:cNvPr id="0" name=""/>
        <dsp:cNvSpPr/>
      </dsp:nvSpPr>
      <dsp:spPr>
        <a:xfrm>
          <a:off x="0" y="1073029"/>
          <a:ext cx="9858191" cy="1000350"/>
        </a:xfrm>
        <a:prstGeom prst="roundRec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err="1">
              <a:latin typeface="Dubai"/>
              <a:cs typeface="Dubai"/>
            </a:rPr>
            <a:t>Przed</a:t>
          </a:r>
          <a:r>
            <a:rPr lang="en-US" sz="1900" kern="1200" dirty="0">
              <a:latin typeface="Dubai"/>
              <a:cs typeface="Dubai"/>
            </a:rPr>
            <a:t> </a:t>
          </a:r>
          <a:r>
            <a:rPr lang="en-US" sz="1900" kern="1200" dirty="0" err="1">
              <a:latin typeface="Dubai"/>
              <a:cs typeface="Dubai"/>
            </a:rPr>
            <a:t>wojną</a:t>
          </a:r>
          <a:r>
            <a:rPr lang="en-US" sz="1900" kern="1200" dirty="0">
              <a:latin typeface="Dubai"/>
              <a:cs typeface="Dubai"/>
            </a:rPr>
            <a:t> </a:t>
          </a:r>
          <a:r>
            <a:rPr lang="en-US" sz="1900" kern="1200" dirty="0" err="1">
              <a:latin typeface="Dubai"/>
              <a:cs typeface="Dubai"/>
            </a:rPr>
            <a:t>mieszkał</a:t>
          </a:r>
          <a:r>
            <a:rPr lang="en-US" sz="1900" kern="1200" dirty="0">
              <a:latin typeface="Dubai"/>
              <a:cs typeface="Dubai"/>
            </a:rPr>
            <a:t> </a:t>
          </a:r>
          <a:r>
            <a:rPr lang="en-US" sz="1900" kern="1200" dirty="0" err="1">
              <a:latin typeface="Dubai"/>
              <a:cs typeface="Dubai"/>
            </a:rPr>
            <a:t>przy</a:t>
          </a:r>
          <a:r>
            <a:rPr lang="en-US" sz="1900" kern="1200" dirty="0">
              <a:latin typeface="Dubai"/>
              <a:cs typeface="Dubai"/>
            </a:rPr>
            <a:t> ul. </a:t>
          </a:r>
          <a:r>
            <a:rPr lang="en-US" sz="1900" kern="1200" dirty="0" err="1">
              <a:latin typeface="Dubai"/>
              <a:cs typeface="Dubai"/>
            </a:rPr>
            <a:t>Targowej</a:t>
          </a:r>
          <a:r>
            <a:rPr lang="en-US" sz="1900" kern="1200" dirty="0">
              <a:latin typeface="Dubai"/>
              <a:cs typeface="Dubai"/>
            </a:rPr>
            <a:t>, </a:t>
          </a:r>
          <a:r>
            <a:rPr lang="en-US" sz="1900" kern="1200" dirty="0" err="1">
              <a:latin typeface="Dubai"/>
              <a:cs typeface="Dubai"/>
            </a:rPr>
            <a:t>później</a:t>
          </a:r>
          <a:r>
            <a:rPr lang="en-US" sz="1900" kern="1200" dirty="0">
              <a:latin typeface="Dubai"/>
              <a:cs typeface="Dubai"/>
            </a:rPr>
            <a:t> </a:t>
          </a:r>
          <a:r>
            <a:rPr lang="en-US" sz="1900" kern="1200" dirty="0" err="1">
              <a:latin typeface="Dubai"/>
              <a:cs typeface="Dubai"/>
            </a:rPr>
            <a:t>przy</a:t>
          </a:r>
          <a:r>
            <a:rPr lang="en-US" sz="1900" kern="1200" dirty="0">
              <a:latin typeface="Dubai"/>
              <a:cs typeface="Dubai"/>
            </a:rPr>
            <a:t> </a:t>
          </a:r>
          <a:r>
            <a:rPr lang="en-US" sz="1900" kern="1200" dirty="0" err="1">
              <a:latin typeface="Dubai"/>
              <a:cs typeface="Dubai"/>
            </a:rPr>
            <a:t>Długiej</a:t>
          </a:r>
          <a:r>
            <a:rPr lang="en-US" sz="1900" kern="1200" dirty="0">
              <a:latin typeface="Dubai"/>
              <a:cs typeface="Dubai"/>
            </a:rPr>
            <a:t> 10.</a:t>
          </a:r>
        </a:p>
      </dsp:txBody>
      <dsp:txXfrm>
        <a:off x="48833" y="1121862"/>
        <a:ext cx="9760525" cy="902684"/>
      </dsp:txXfrm>
    </dsp:sp>
    <dsp:sp modelId="{DE2D35E5-447A-4F38-B5CE-0AB949CECCA7}">
      <dsp:nvSpPr>
        <dsp:cNvPr id="0" name=""/>
        <dsp:cNvSpPr/>
      </dsp:nvSpPr>
      <dsp:spPr>
        <a:xfrm>
          <a:off x="0" y="2128099"/>
          <a:ext cx="9858191" cy="1000350"/>
        </a:xfrm>
        <a:prstGeom prst="roundRec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err="1">
              <a:latin typeface="Dubai"/>
              <a:cs typeface="Dubai"/>
            </a:rPr>
            <a:t>Ukończył</a:t>
          </a:r>
          <a:r>
            <a:rPr lang="en-US" sz="1900" kern="1200" dirty="0">
              <a:latin typeface="Dubai"/>
              <a:cs typeface="Dubai"/>
            </a:rPr>
            <a:t> </a:t>
          </a:r>
          <a:r>
            <a:rPr lang="en-US" sz="1900" kern="1200" dirty="0" err="1">
              <a:latin typeface="Dubai"/>
              <a:cs typeface="Dubai"/>
            </a:rPr>
            <a:t>Gimnazjum</a:t>
          </a:r>
          <a:r>
            <a:rPr lang="en-US" sz="1900" kern="1200" dirty="0">
              <a:latin typeface="Dubai"/>
              <a:cs typeface="Dubai"/>
            </a:rPr>
            <a:t> </a:t>
          </a:r>
          <a:r>
            <a:rPr lang="en-US" sz="1900" kern="1200" dirty="0" err="1">
              <a:latin typeface="Dubai"/>
              <a:cs typeface="Dubai"/>
            </a:rPr>
            <a:t>im</a:t>
          </a:r>
          <a:r>
            <a:rPr lang="en-US" sz="1900" kern="1200" dirty="0">
              <a:latin typeface="Dubai"/>
              <a:cs typeface="Dubai"/>
            </a:rPr>
            <a:t>. Władysława IV, </a:t>
          </a:r>
          <a:r>
            <a:rPr lang="en-US" sz="1900" kern="1200" dirty="0" err="1">
              <a:latin typeface="Dubai"/>
              <a:cs typeface="Dubai"/>
            </a:rPr>
            <a:t>małą</a:t>
          </a:r>
          <a:r>
            <a:rPr lang="en-US" sz="1900" kern="1200" dirty="0">
              <a:latin typeface="Dubai"/>
              <a:cs typeface="Dubai"/>
            </a:rPr>
            <a:t> </a:t>
          </a:r>
          <a:r>
            <a:rPr lang="en-US" sz="1900" kern="1200" dirty="0" err="1">
              <a:latin typeface="Dubai"/>
              <a:cs typeface="Dubai"/>
            </a:rPr>
            <a:t>maturę</a:t>
          </a:r>
          <a:r>
            <a:rPr lang="en-US" sz="1900" kern="1200" dirty="0">
              <a:latin typeface="Dubai"/>
              <a:cs typeface="Dubai"/>
            </a:rPr>
            <a:t> </a:t>
          </a:r>
          <a:r>
            <a:rPr lang="en-US" sz="1900" kern="1200" dirty="0" err="1">
              <a:latin typeface="Dubai"/>
              <a:cs typeface="Dubai"/>
            </a:rPr>
            <a:t>zdał</a:t>
          </a:r>
          <a:r>
            <a:rPr lang="en-US" sz="1900" kern="1200" dirty="0">
              <a:latin typeface="Dubai"/>
              <a:cs typeface="Dubai"/>
            </a:rPr>
            <a:t> w 1939.</a:t>
          </a:r>
        </a:p>
      </dsp:txBody>
      <dsp:txXfrm>
        <a:off x="48833" y="2176932"/>
        <a:ext cx="9760525" cy="902684"/>
      </dsp:txXfrm>
    </dsp:sp>
    <dsp:sp modelId="{92B6779D-C31A-4BB3-BFBF-D6071DA53F29}">
      <dsp:nvSpPr>
        <dsp:cNvPr id="0" name=""/>
        <dsp:cNvSpPr/>
      </dsp:nvSpPr>
      <dsp:spPr>
        <a:xfrm>
          <a:off x="0" y="3183169"/>
          <a:ext cx="9858191" cy="1000350"/>
        </a:xfrm>
        <a:prstGeom prst="roundRect">
          <a:avLst/>
        </a:prstGeom>
        <a:solidFill>
          <a:schemeClr val="dk2">
            <a:hueOff val="0"/>
            <a:satOff val="0"/>
            <a:lumOff val="0"/>
            <a:alphaOff val="0"/>
          </a:schemeClr>
        </a:solidFill>
        <a:ln w="17145" cap="flat" cmpd="sng" algn="ctr">
          <a:solidFill>
            <a:schemeClr val="lt2">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dirty="0" err="1">
              <a:latin typeface="Dubai"/>
              <a:cs typeface="Dubai"/>
            </a:rPr>
            <a:t>Należał</a:t>
          </a:r>
          <a:r>
            <a:rPr lang="en-US" sz="1900" kern="1200" dirty="0">
              <a:latin typeface="Dubai"/>
              <a:cs typeface="Dubai"/>
            </a:rPr>
            <a:t> do 17 </a:t>
          </a:r>
          <a:r>
            <a:rPr lang="en-US" sz="1900" kern="1200" dirty="0" err="1">
              <a:latin typeface="Dubai"/>
              <a:cs typeface="Dubai"/>
            </a:rPr>
            <a:t>Warszawkiej</a:t>
          </a:r>
          <a:r>
            <a:rPr lang="en-US" sz="1900" kern="1200" dirty="0">
              <a:latin typeface="Dubai"/>
              <a:cs typeface="Dubai"/>
            </a:rPr>
            <a:t> </a:t>
          </a:r>
          <a:r>
            <a:rPr lang="en-US" sz="1900" kern="1200" dirty="0" err="1">
              <a:latin typeface="Dubai"/>
              <a:cs typeface="Dubai"/>
            </a:rPr>
            <a:t>Drużyny</a:t>
          </a:r>
          <a:r>
            <a:rPr lang="en-US" sz="1900" kern="1200" dirty="0">
              <a:latin typeface="Dubai"/>
              <a:cs typeface="Dubai"/>
            </a:rPr>
            <a:t> </a:t>
          </a:r>
          <a:r>
            <a:rPr lang="en-US" sz="1900" kern="1200" dirty="0" err="1">
              <a:latin typeface="Dubai"/>
              <a:cs typeface="Dubai"/>
            </a:rPr>
            <a:t>Harcerskiej</a:t>
          </a:r>
          <a:r>
            <a:rPr lang="en-US" sz="1900" kern="1200" dirty="0">
              <a:latin typeface="Dubai"/>
              <a:cs typeface="Dubai"/>
            </a:rPr>
            <a:t>.</a:t>
          </a:r>
        </a:p>
      </dsp:txBody>
      <dsp:txXfrm>
        <a:off x="48833" y="3232002"/>
        <a:ext cx="9760525" cy="9026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B0B08-E146-4AB4-B682-8C5D4D3399FB}">
      <dsp:nvSpPr>
        <dsp:cNvPr id="0" name=""/>
        <dsp:cNvSpPr/>
      </dsp:nvSpPr>
      <dsp:spPr>
        <a:xfrm>
          <a:off x="0" y="641"/>
          <a:ext cx="5945448" cy="15010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7A58DF-E238-4F83-A53B-6309E22CC302}">
      <dsp:nvSpPr>
        <dsp:cNvPr id="0" name=""/>
        <dsp:cNvSpPr/>
      </dsp:nvSpPr>
      <dsp:spPr>
        <a:xfrm>
          <a:off x="454072" y="338381"/>
          <a:ext cx="825585" cy="82558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9EE07F8-D141-4758-B58D-390A6C1E4738}">
      <dsp:nvSpPr>
        <dsp:cNvPr id="0" name=""/>
        <dsp:cNvSpPr/>
      </dsp:nvSpPr>
      <dsp:spPr>
        <a:xfrm>
          <a:off x="1733729" y="641"/>
          <a:ext cx="4211719" cy="1501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863" tIns="158863" rIns="158863" bIns="158863" numCol="1" spcCol="1270" anchor="ctr" anchorCtr="0">
          <a:noAutofit/>
        </a:bodyPr>
        <a:lstStyle/>
        <a:p>
          <a:pPr marL="0" lvl="0" indent="0" algn="l" defTabSz="1111250">
            <a:lnSpc>
              <a:spcPct val="100000"/>
            </a:lnSpc>
            <a:spcBef>
              <a:spcPct val="0"/>
            </a:spcBef>
            <a:spcAft>
              <a:spcPct val="35000"/>
            </a:spcAft>
            <a:buNone/>
          </a:pPr>
          <a:r>
            <a:rPr lang="en-US" sz="2500" kern="1200" baseline="0" err="1">
              <a:latin typeface="Dubai"/>
              <a:cs typeface="Dubai"/>
            </a:rPr>
            <a:t>Źródła</a:t>
          </a:r>
          <a:r>
            <a:rPr lang="en-US" sz="2500" kern="1200" baseline="0">
              <a:latin typeface="Dubai"/>
              <a:cs typeface="Dubai"/>
            </a:rPr>
            <a:t>:</a:t>
          </a:r>
          <a:endParaRPr lang="en-US" sz="2500" kern="1200">
            <a:latin typeface="Dubai"/>
            <a:cs typeface="Dubai"/>
          </a:endParaRPr>
        </a:p>
      </dsp:txBody>
      <dsp:txXfrm>
        <a:off x="1733729" y="641"/>
        <a:ext cx="4211719" cy="1501064"/>
      </dsp:txXfrm>
    </dsp:sp>
    <dsp:sp modelId="{44425CFC-CF0E-47E7-BA39-348F934FD7BB}">
      <dsp:nvSpPr>
        <dsp:cNvPr id="0" name=""/>
        <dsp:cNvSpPr/>
      </dsp:nvSpPr>
      <dsp:spPr>
        <a:xfrm>
          <a:off x="0" y="1876972"/>
          <a:ext cx="5945448" cy="15010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E53A93-B3BA-4B74-A93D-A99F0EFC55EE}">
      <dsp:nvSpPr>
        <dsp:cNvPr id="0" name=""/>
        <dsp:cNvSpPr/>
      </dsp:nvSpPr>
      <dsp:spPr>
        <a:xfrm>
          <a:off x="454072" y="2214711"/>
          <a:ext cx="825585" cy="82558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387D4F0-6B20-42B1-9B67-F788937D0DED}">
      <dsp:nvSpPr>
        <dsp:cNvPr id="0" name=""/>
        <dsp:cNvSpPr/>
      </dsp:nvSpPr>
      <dsp:spPr>
        <a:xfrm>
          <a:off x="1733729" y="1876972"/>
          <a:ext cx="4211719" cy="1501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863" tIns="158863" rIns="158863" bIns="158863" numCol="1" spcCol="1270" anchor="ctr" anchorCtr="0">
          <a:noAutofit/>
        </a:bodyPr>
        <a:lstStyle/>
        <a:p>
          <a:pPr marL="0" lvl="0" indent="0" algn="l" defTabSz="1111250">
            <a:lnSpc>
              <a:spcPct val="100000"/>
            </a:lnSpc>
            <a:spcBef>
              <a:spcPct val="0"/>
            </a:spcBef>
            <a:spcAft>
              <a:spcPct val="35000"/>
            </a:spcAft>
            <a:buNone/>
          </a:pPr>
          <a:r>
            <a:rPr lang="en-US" sz="2500" kern="1200" baseline="0">
              <a:latin typeface="Dubai"/>
              <a:cs typeface="Dubai"/>
            </a:rPr>
            <a:t>Wikipedia</a:t>
          </a:r>
          <a:endParaRPr lang="en-US" sz="2500" kern="1200">
            <a:latin typeface="Dubai"/>
            <a:cs typeface="Dubai"/>
          </a:endParaRPr>
        </a:p>
      </dsp:txBody>
      <dsp:txXfrm>
        <a:off x="1733729" y="1876972"/>
        <a:ext cx="4211719" cy="1501064"/>
      </dsp:txXfrm>
    </dsp:sp>
    <dsp:sp modelId="{9AA372C9-D0C0-494B-A570-CCDED27E9CB8}">
      <dsp:nvSpPr>
        <dsp:cNvPr id="0" name=""/>
        <dsp:cNvSpPr/>
      </dsp:nvSpPr>
      <dsp:spPr>
        <a:xfrm>
          <a:off x="0" y="3753302"/>
          <a:ext cx="5945448" cy="1501064"/>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ABABAF-878E-4E9F-AED2-F3CFC8AD81DE}">
      <dsp:nvSpPr>
        <dsp:cNvPr id="0" name=""/>
        <dsp:cNvSpPr/>
      </dsp:nvSpPr>
      <dsp:spPr>
        <a:xfrm>
          <a:off x="454072" y="4091042"/>
          <a:ext cx="825585" cy="82558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397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C8A3403-9475-4649-81BA-3A94231E4457}">
      <dsp:nvSpPr>
        <dsp:cNvPr id="0" name=""/>
        <dsp:cNvSpPr/>
      </dsp:nvSpPr>
      <dsp:spPr>
        <a:xfrm>
          <a:off x="1733729" y="3753302"/>
          <a:ext cx="4211719" cy="15010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863" tIns="158863" rIns="158863" bIns="158863" numCol="1" spcCol="1270" anchor="ctr" anchorCtr="0">
          <a:noAutofit/>
        </a:bodyPr>
        <a:lstStyle/>
        <a:p>
          <a:pPr marL="0" lvl="0" indent="0" algn="l" defTabSz="1111250">
            <a:lnSpc>
              <a:spcPct val="100000"/>
            </a:lnSpc>
            <a:spcBef>
              <a:spcPct val="0"/>
            </a:spcBef>
            <a:spcAft>
              <a:spcPct val="35000"/>
            </a:spcAft>
            <a:buNone/>
          </a:pPr>
          <a:r>
            <a:rPr lang="en-US" sz="2500" kern="1200" baseline="0">
              <a:latin typeface="Dubai"/>
              <a:cs typeface="Dubai"/>
            </a:rPr>
            <a:t>Grafika Google</a:t>
          </a:r>
          <a:endParaRPr lang="en-US" sz="2500" kern="1200">
            <a:latin typeface="Dubai"/>
            <a:cs typeface="Dubai"/>
          </a:endParaRPr>
        </a:p>
      </dsp:txBody>
      <dsp:txXfrm>
        <a:off x="1733729" y="3753302"/>
        <a:ext cx="4211719" cy="150106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360082-24E1-4DF9-9EFE-A856E642E810}" type="datetimeFigureOut">
              <a:rPr lang="en-US"/>
              <a:pPr/>
              <a:t>11/9/2021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609F63-002C-4BC3-AE53-3D508909471A}" type="slidenum">
              <a:rPr lang="en-US"/>
              <a:pPr/>
              <a:t>‹#›</a:t>
            </a:fld>
            <a:endParaRPr lang="en-US"/>
          </a:p>
        </p:txBody>
      </p:sp>
    </p:spTree>
    <p:extLst>
      <p:ext uri="{BB962C8B-B14F-4D97-AF65-F5344CB8AC3E}">
        <p14:creationId xmlns:p14="http://schemas.microsoft.com/office/powerpoint/2010/main" xmlns="" val="3552582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7A2E6BD6-8C3D-4A81-A18E-CCEED26E85E6}"/>
              </a:ext>
            </a:extLst>
          </p:cNvPr>
          <p:cNvSpPr txBox="1">
            <a:spLocks noGrp="1"/>
          </p:cNvSpPr>
          <p:nvPr>
            <p:ph type="sldNum" sz="quarter" idx="5"/>
          </p:nvPr>
        </p:nvSpPr>
        <p:spPr>
          <a:ln/>
        </p:spPr>
        <p:txBody>
          <a:bodyPr lIns="0" tIns="0" rIns="0" bIns="0" anchor="b" anchorCtr="0">
            <a:noAutofit/>
          </a:bodyPr>
          <a:lstStyle/>
          <a:p>
            <a:pPr lvl="0"/>
            <a:fld id="{3BBFE07F-FFA3-4FE5-914E-61EBAAC12C5E}" type="slidenum">
              <a:rPr/>
              <a:pPr lvl="0"/>
              <a:t>2</a:t>
            </a:fld>
            <a:endParaRPr lang="pl-PL" dirty="0"/>
          </a:p>
        </p:txBody>
      </p:sp>
      <p:sp>
        <p:nvSpPr>
          <p:cNvPr id="2" name="Symbol zastępczy obrazu slajdu 1">
            <a:extLst>
              <a:ext uri="{FF2B5EF4-FFF2-40B4-BE49-F238E27FC236}">
                <a16:creationId xmlns:a16="http://schemas.microsoft.com/office/drawing/2014/main" xmlns="" id="{BC4D4202-DF75-4997-929A-D198E5BB377B}"/>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57BA9761-3892-4063-9B0B-92EC68AFB8B9}"/>
              </a:ext>
            </a:extLst>
          </p:cNvPr>
          <p:cNvSpPr txBox="1">
            <a:spLocks noGrp="1"/>
          </p:cNvSpPr>
          <p:nvPr>
            <p:ph type="body" sz="quarter" idx="1"/>
          </p:nvPr>
        </p:nvSpPr>
        <p:spPr/>
        <p:txBody>
          <a:bodyPr/>
          <a:lstStyle/>
          <a:p>
            <a:endParaRPr lang="pl-PL" dirty="0"/>
          </a:p>
        </p:txBody>
      </p:sp>
    </p:spTree>
    <p:extLst>
      <p:ext uri="{BB962C8B-B14F-4D97-AF65-F5344CB8AC3E}">
        <p14:creationId xmlns:p14="http://schemas.microsoft.com/office/powerpoint/2010/main" xmlns="" val="301361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0BEA97D5-DDF5-47D6-8E9B-E9472F99E608}"/>
              </a:ext>
            </a:extLst>
          </p:cNvPr>
          <p:cNvSpPr txBox="1">
            <a:spLocks noGrp="1"/>
          </p:cNvSpPr>
          <p:nvPr>
            <p:ph type="sldNum" sz="quarter" idx="5"/>
          </p:nvPr>
        </p:nvSpPr>
        <p:spPr>
          <a:ln/>
        </p:spPr>
        <p:txBody>
          <a:bodyPr lIns="0" tIns="0" rIns="0" bIns="0" anchor="b" anchorCtr="0">
            <a:noAutofit/>
          </a:bodyPr>
          <a:lstStyle/>
          <a:p>
            <a:pPr lvl="0"/>
            <a:fld id="{95214F93-CBAD-47AD-A95F-00381F1D7CD7}" type="slidenum">
              <a:rPr/>
              <a:pPr lvl="0"/>
              <a:t>11</a:t>
            </a:fld>
            <a:endParaRPr lang="pl-PL"/>
          </a:p>
        </p:txBody>
      </p:sp>
      <p:sp>
        <p:nvSpPr>
          <p:cNvPr id="2" name="Symbol zastępczy obrazu slajdu 1">
            <a:extLst>
              <a:ext uri="{FF2B5EF4-FFF2-40B4-BE49-F238E27FC236}">
                <a16:creationId xmlns:a16="http://schemas.microsoft.com/office/drawing/2014/main" xmlns="" id="{EE6AF2D5-EBAC-4117-AA04-BC2F9DEC25D5}"/>
              </a:ext>
            </a:extLst>
          </p:cNvPr>
          <p:cNvSpPr>
            <a:spLocks noGrp="1" noRot="1" noChangeAspect="1" noResize="1"/>
          </p:cNvSpPr>
          <p:nvPr>
            <p:ph type="sldImg"/>
          </p:nvPr>
        </p:nvSpPr>
        <p:spPr>
          <a:xfrm>
            <a:off x="217488" y="812800"/>
            <a:ext cx="7124700" cy="4008438"/>
          </a:xfrm>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26141F1E-AFD7-484B-85D7-107E1C3A5BA4}"/>
              </a:ext>
            </a:extLst>
          </p:cNvPr>
          <p:cNvSpPr txBox="1">
            <a:spLocks noGrp="1"/>
          </p:cNvSpPr>
          <p:nvPr>
            <p:ph type="body" sz="quarter" idx="1"/>
          </p:nvPr>
        </p:nvSpPr>
        <p:spPr/>
        <p:txBody>
          <a:bodyPr/>
          <a:lstStyle/>
          <a:p>
            <a:endParaRPr lang="pl-PL"/>
          </a:p>
        </p:txBody>
      </p:sp>
    </p:spTree>
    <p:extLst>
      <p:ext uri="{BB962C8B-B14F-4D97-AF65-F5344CB8AC3E}">
        <p14:creationId xmlns:p14="http://schemas.microsoft.com/office/powerpoint/2010/main" xmlns="" val="25018015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a:extLst>
              <a:ext uri="{FF2B5EF4-FFF2-40B4-BE49-F238E27FC236}">
                <a16:creationId xmlns:a16="http://schemas.microsoft.com/office/drawing/2014/main" xmlns="" id="{973A4388-0184-4A4F-9437-12834B1B1DB4}"/>
              </a:ext>
            </a:extLst>
          </p:cNvPr>
          <p:cNvSpPr>
            <a:spLocks noGrp="1" noRot="1" noChangeAspect="1"/>
          </p:cNvSpPr>
          <p:nvPr>
            <p:ph type="sldImg"/>
          </p:nvPr>
        </p:nvSpPr>
        <p:spPr>
          <a:xfrm>
            <a:off x="685800" y="1143000"/>
            <a:ext cx="5486400" cy="3086100"/>
          </a:xfrm>
        </p:spPr>
      </p:sp>
      <p:sp>
        <p:nvSpPr>
          <p:cNvPr id="3" name="Symbol zastępczy notatek 2">
            <a:extLst>
              <a:ext uri="{FF2B5EF4-FFF2-40B4-BE49-F238E27FC236}">
                <a16:creationId xmlns:a16="http://schemas.microsoft.com/office/drawing/2014/main" xmlns="" id="{D1E636C9-87D7-434F-8062-68BE771C5DFC}"/>
              </a:ext>
            </a:extLst>
          </p:cNvPr>
          <p:cNvSpPr txBox="1">
            <a:spLocks noGrp="1"/>
          </p:cNvSpPr>
          <p:nvPr>
            <p:ph type="body" sz="quarter" idx="1"/>
          </p:nvPr>
        </p:nvSpPr>
        <p:spPr/>
        <p:txBody>
          <a:bodyPr/>
          <a:lstStyle/>
          <a:p>
            <a:endParaRPr lang="pl-PL"/>
          </a:p>
        </p:txBody>
      </p:sp>
      <p:sp>
        <p:nvSpPr>
          <p:cNvPr id="4" name="Symbol zastępczy numeru slajdu 3">
            <a:extLst>
              <a:ext uri="{FF2B5EF4-FFF2-40B4-BE49-F238E27FC236}">
                <a16:creationId xmlns:a16="http://schemas.microsoft.com/office/drawing/2014/main" xmlns="" id="{781EB9EA-C50A-45BD-BE79-CE8E5F3903B6}"/>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D1E226A-355E-4C05-80FE-49BE7E410341}" type="slidenum">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18</a:t>
            </a:fld>
            <a:endParaRPr lang="pl-PL" sz="1200" b="0" i="0" u="none" strike="noStrike" kern="1200" cap="none" spc="0" baseline="0">
              <a:solidFill>
                <a:srgbClr val="000000"/>
              </a:solidFill>
              <a:uFillTx/>
              <a:latin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f90fe6ab3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f90fe6ab3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f921291d8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f921291d8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f921291d8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f921291d8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f90fe6ab38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f90fe6ab38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f921291d8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f921291d8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f921291d8e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f921291d8e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f921291d8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f921291d8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09A45410-621F-449B-8E59-118B49DB953E}"/>
              </a:ext>
            </a:extLst>
          </p:cNvPr>
          <p:cNvSpPr txBox="1">
            <a:spLocks noGrp="1"/>
          </p:cNvSpPr>
          <p:nvPr>
            <p:ph type="sldNum" sz="quarter" idx="5"/>
          </p:nvPr>
        </p:nvSpPr>
        <p:spPr>
          <a:ln/>
        </p:spPr>
        <p:txBody>
          <a:bodyPr lIns="0" tIns="0" rIns="0" bIns="0" anchor="b" anchorCtr="0">
            <a:noAutofit/>
          </a:bodyPr>
          <a:lstStyle/>
          <a:p>
            <a:pPr lvl="0"/>
            <a:fld id="{41F160FA-4200-40D0-863F-82F29B3DD3BF}" type="slidenum">
              <a:rPr/>
              <a:pPr lvl="0"/>
              <a:t>3</a:t>
            </a:fld>
            <a:endParaRPr lang="pl-PL" dirty="0"/>
          </a:p>
        </p:txBody>
      </p:sp>
      <p:sp>
        <p:nvSpPr>
          <p:cNvPr id="2" name="Symbol zastępczy obrazu slajdu 1">
            <a:extLst>
              <a:ext uri="{FF2B5EF4-FFF2-40B4-BE49-F238E27FC236}">
                <a16:creationId xmlns:a16="http://schemas.microsoft.com/office/drawing/2014/main" xmlns="" id="{FC36410F-1E73-4D6F-B707-19F70E027CEB}"/>
              </a:ext>
            </a:extLst>
          </p:cNvPr>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3642E372-0BF4-4F71-A13D-531ADB202399}"/>
              </a:ext>
            </a:extLst>
          </p:cNvPr>
          <p:cNvSpPr txBox="1">
            <a:spLocks noGrp="1"/>
          </p:cNvSpPr>
          <p:nvPr>
            <p:ph type="body" sz="quarter" idx="1"/>
          </p:nvPr>
        </p:nvSpPr>
        <p:spPr/>
        <p:txBody>
          <a:bodyPr/>
          <a:lstStyle/>
          <a:p>
            <a:endParaRPr lang="pl-PL" dirty="0"/>
          </a:p>
        </p:txBody>
      </p:sp>
    </p:spTree>
    <p:extLst>
      <p:ext uri="{BB962C8B-B14F-4D97-AF65-F5344CB8AC3E}">
        <p14:creationId xmlns:p14="http://schemas.microsoft.com/office/powerpoint/2010/main" xmlns="" val="1342923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f921291d8e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f921291d8e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f921291d8e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f921291d8e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f921291d8e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f921291d8e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f921291d8e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f921291d8e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88C963CD-DC79-420E-AEA2-B8137D2A89DD}"/>
              </a:ext>
            </a:extLst>
          </p:cNvPr>
          <p:cNvSpPr txBox="1">
            <a:spLocks noGrp="1"/>
          </p:cNvSpPr>
          <p:nvPr>
            <p:ph type="sldNum" sz="quarter" idx="5"/>
          </p:nvPr>
        </p:nvSpPr>
        <p:spPr>
          <a:ln/>
        </p:spPr>
        <p:txBody>
          <a:bodyPr lIns="0" tIns="0" rIns="0" bIns="0" anchor="b" anchorCtr="0">
            <a:noAutofit/>
          </a:bodyPr>
          <a:lstStyle/>
          <a:p>
            <a:pPr lvl="0"/>
            <a:fld id="{9E0845EA-89ED-4F40-9CB7-744A96CCD5A3}" type="slidenum">
              <a:rPr/>
              <a:pPr lvl="0"/>
              <a:t>4</a:t>
            </a:fld>
            <a:endParaRPr lang="pl-PL" dirty="0"/>
          </a:p>
        </p:txBody>
      </p:sp>
      <p:sp>
        <p:nvSpPr>
          <p:cNvPr id="2" name="Symbol zastępczy obrazu slajdu 1">
            <a:extLst>
              <a:ext uri="{FF2B5EF4-FFF2-40B4-BE49-F238E27FC236}">
                <a16:creationId xmlns:a16="http://schemas.microsoft.com/office/drawing/2014/main" xmlns="" id="{D74F3693-CEB3-4396-94FF-532B452B174E}"/>
              </a:ext>
            </a:extLst>
          </p:cNvPr>
          <p:cNvSpPr>
            <a:spLocks noGrp="1" noRot="1" noChangeAspect="1" noResize="1"/>
          </p:cNvSpPr>
          <p:nvPr>
            <p:ph type="sldImg"/>
          </p:nvPr>
        </p:nvSpPr>
        <p:spPr>
          <a:xfrm>
            <a:off x="217488" y="812800"/>
            <a:ext cx="7124700" cy="4008438"/>
          </a:xfrm>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72FD5C10-BB88-497A-ABB1-9868540EFF99}"/>
              </a:ext>
            </a:extLst>
          </p:cNvPr>
          <p:cNvSpPr txBox="1">
            <a:spLocks noGrp="1"/>
          </p:cNvSpPr>
          <p:nvPr>
            <p:ph type="body" sz="quarter" idx="1"/>
          </p:nvPr>
        </p:nvSpPr>
        <p:spPr/>
        <p:txBody>
          <a:bodyPr/>
          <a:lstStyle/>
          <a:p>
            <a:endParaRPr lang="pl-PL" dirty="0"/>
          </a:p>
        </p:txBody>
      </p:sp>
    </p:spTree>
    <p:extLst>
      <p:ext uri="{BB962C8B-B14F-4D97-AF65-F5344CB8AC3E}">
        <p14:creationId xmlns:p14="http://schemas.microsoft.com/office/powerpoint/2010/main" xmlns="" val="4165402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5B2EAF34-F4C6-4C38-B7E6-5FD546EFAD3D}"/>
              </a:ext>
            </a:extLst>
          </p:cNvPr>
          <p:cNvSpPr txBox="1">
            <a:spLocks noGrp="1"/>
          </p:cNvSpPr>
          <p:nvPr>
            <p:ph type="sldNum" sz="quarter" idx="5"/>
          </p:nvPr>
        </p:nvSpPr>
        <p:spPr>
          <a:ln/>
        </p:spPr>
        <p:txBody>
          <a:bodyPr lIns="0" tIns="0" rIns="0" bIns="0" anchor="b" anchorCtr="0">
            <a:noAutofit/>
          </a:bodyPr>
          <a:lstStyle/>
          <a:p>
            <a:pPr lvl="0"/>
            <a:fld id="{14B603BB-3634-4FBE-9898-BB5CDB2EB052}" type="slidenum">
              <a:rPr/>
              <a:pPr lvl="0"/>
              <a:t>5</a:t>
            </a:fld>
            <a:endParaRPr lang="pl-PL"/>
          </a:p>
        </p:txBody>
      </p:sp>
      <p:sp>
        <p:nvSpPr>
          <p:cNvPr id="2" name="Symbol zastępczy obrazu slajdu 1">
            <a:extLst>
              <a:ext uri="{FF2B5EF4-FFF2-40B4-BE49-F238E27FC236}">
                <a16:creationId xmlns:a16="http://schemas.microsoft.com/office/drawing/2014/main" xmlns="" id="{342B50E8-1AB9-4025-B64D-D043945C8D9D}"/>
              </a:ext>
            </a:extLst>
          </p:cNvPr>
          <p:cNvSpPr>
            <a:spLocks noGrp="1" noRot="1" noChangeAspect="1" noResize="1"/>
          </p:cNvSpPr>
          <p:nvPr>
            <p:ph type="sldImg"/>
          </p:nvPr>
        </p:nvSpPr>
        <p:spPr>
          <a:xfrm>
            <a:off x="217488" y="812800"/>
            <a:ext cx="7124700" cy="4008438"/>
          </a:xfrm>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19BFC38A-72E8-412E-9B4E-71D644CEEF9F}"/>
              </a:ext>
            </a:extLst>
          </p:cNvPr>
          <p:cNvSpPr txBox="1">
            <a:spLocks noGrp="1"/>
          </p:cNvSpPr>
          <p:nvPr>
            <p:ph type="body" sz="quarter" idx="1"/>
          </p:nvPr>
        </p:nvSpPr>
        <p:spPr/>
        <p:txBody>
          <a:bodyPr/>
          <a:lstStyle/>
          <a:p>
            <a:endParaRPr lang="pl-PL"/>
          </a:p>
        </p:txBody>
      </p:sp>
    </p:spTree>
    <p:extLst>
      <p:ext uri="{BB962C8B-B14F-4D97-AF65-F5344CB8AC3E}">
        <p14:creationId xmlns:p14="http://schemas.microsoft.com/office/powerpoint/2010/main" xmlns="" val="73912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0F024907-C0C4-4B14-8E42-93FC04F3965C}"/>
              </a:ext>
            </a:extLst>
          </p:cNvPr>
          <p:cNvSpPr txBox="1">
            <a:spLocks noGrp="1"/>
          </p:cNvSpPr>
          <p:nvPr>
            <p:ph type="sldNum" sz="quarter" idx="5"/>
          </p:nvPr>
        </p:nvSpPr>
        <p:spPr>
          <a:ln/>
        </p:spPr>
        <p:txBody>
          <a:bodyPr lIns="0" tIns="0" rIns="0" bIns="0" anchor="b" anchorCtr="0">
            <a:noAutofit/>
          </a:bodyPr>
          <a:lstStyle/>
          <a:p>
            <a:pPr lvl="0"/>
            <a:fld id="{C7152FE0-E510-46E3-AC9D-12596CFD7889}" type="slidenum">
              <a:rPr/>
              <a:pPr lvl="0"/>
              <a:t>6</a:t>
            </a:fld>
            <a:endParaRPr lang="pl-PL"/>
          </a:p>
        </p:txBody>
      </p:sp>
      <p:sp>
        <p:nvSpPr>
          <p:cNvPr id="2" name="Symbol zastępczy obrazu slajdu 1">
            <a:extLst>
              <a:ext uri="{FF2B5EF4-FFF2-40B4-BE49-F238E27FC236}">
                <a16:creationId xmlns:a16="http://schemas.microsoft.com/office/drawing/2014/main" xmlns="" id="{DC25BBF3-DC82-4ABF-BE1A-9E18A6888FEE}"/>
              </a:ext>
            </a:extLst>
          </p:cNvPr>
          <p:cNvSpPr>
            <a:spLocks noGrp="1" noRot="1" noChangeAspect="1" noResize="1"/>
          </p:cNvSpPr>
          <p:nvPr>
            <p:ph type="sldImg"/>
          </p:nvPr>
        </p:nvSpPr>
        <p:spPr>
          <a:xfrm>
            <a:off x="216000" y="812520"/>
            <a:ext cx="7127279" cy="4008959"/>
          </a:xfrm>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F72AA54F-4E2A-4399-99D1-2E5FF108C93C}"/>
              </a:ext>
            </a:extLst>
          </p:cNvPr>
          <p:cNvSpPr txBox="1">
            <a:spLocks noGrp="1"/>
          </p:cNvSpPr>
          <p:nvPr>
            <p:ph type="body" sz="quarter" idx="1"/>
          </p:nvPr>
        </p:nvSpPr>
        <p:spPr/>
        <p:txBody>
          <a:bodyPr/>
          <a:lstStyle/>
          <a:p>
            <a:endParaRPr lang="pl-PL"/>
          </a:p>
        </p:txBody>
      </p:sp>
    </p:spTree>
    <p:extLst>
      <p:ext uri="{BB962C8B-B14F-4D97-AF65-F5344CB8AC3E}">
        <p14:creationId xmlns:p14="http://schemas.microsoft.com/office/powerpoint/2010/main" xmlns="" val="3957807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07F285C2-3007-4E76-AF5B-C939FDAE51AD}"/>
              </a:ext>
            </a:extLst>
          </p:cNvPr>
          <p:cNvSpPr txBox="1">
            <a:spLocks noGrp="1"/>
          </p:cNvSpPr>
          <p:nvPr>
            <p:ph type="sldNum" sz="quarter" idx="5"/>
          </p:nvPr>
        </p:nvSpPr>
        <p:spPr>
          <a:ln/>
        </p:spPr>
        <p:txBody>
          <a:bodyPr lIns="0" tIns="0" rIns="0" bIns="0" anchor="b" anchorCtr="0">
            <a:noAutofit/>
          </a:bodyPr>
          <a:lstStyle/>
          <a:p>
            <a:pPr lvl="0"/>
            <a:fld id="{1573EFBC-06CA-4EA8-8C47-E84B255F67B4}" type="slidenum">
              <a:rPr/>
              <a:pPr lvl="0"/>
              <a:t>7</a:t>
            </a:fld>
            <a:endParaRPr lang="pl-PL"/>
          </a:p>
        </p:txBody>
      </p:sp>
      <p:sp>
        <p:nvSpPr>
          <p:cNvPr id="2" name="Symbol zastępczy obrazu slajdu 1">
            <a:extLst>
              <a:ext uri="{FF2B5EF4-FFF2-40B4-BE49-F238E27FC236}">
                <a16:creationId xmlns:a16="http://schemas.microsoft.com/office/drawing/2014/main" xmlns="" id="{7A0E4F43-E47D-4D68-AEA2-C2D84E3BDBD1}"/>
              </a:ext>
            </a:extLst>
          </p:cNvPr>
          <p:cNvSpPr>
            <a:spLocks noGrp="1" noRot="1" noChangeAspect="1" noResize="1"/>
          </p:cNvSpPr>
          <p:nvPr>
            <p:ph type="sldImg"/>
          </p:nvPr>
        </p:nvSpPr>
        <p:spPr>
          <a:xfrm>
            <a:off x="216000" y="812520"/>
            <a:ext cx="7127279" cy="4008959"/>
          </a:xfrm>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69D31791-C75D-443F-B14A-0D42A93C9FC0}"/>
              </a:ext>
            </a:extLst>
          </p:cNvPr>
          <p:cNvSpPr txBox="1">
            <a:spLocks noGrp="1"/>
          </p:cNvSpPr>
          <p:nvPr>
            <p:ph type="body" sz="quarter" idx="1"/>
          </p:nvPr>
        </p:nvSpPr>
        <p:spPr/>
        <p:txBody>
          <a:bodyPr/>
          <a:lstStyle/>
          <a:p>
            <a:endParaRPr lang="pl-PL"/>
          </a:p>
        </p:txBody>
      </p:sp>
    </p:spTree>
    <p:extLst>
      <p:ext uri="{BB962C8B-B14F-4D97-AF65-F5344CB8AC3E}">
        <p14:creationId xmlns:p14="http://schemas.microsoft.com/office/powerpoint/2010/main" xmlns="" val="3161978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EE4F408A-8D7F-4EB0-B720-87C8AD1DEC7C}"/>
              </a:ext>
            </a:extLst>
          </p:cNvPr>
          <p:cNvSpPr txBox="1">
            <a:spLocks noGrp="1"/>
          </p:cNvSpPr>
          <p:nvPr>
            <p:ph type="sldNum" sz="quarter" idx="5"/>
          </p:nvPr>
        </p:nvSpPr>
        <p:spPr>
          <a:ln/>
        </p:spPr>
        <p:txBody>
          <a:bodyPr lIns="0" tIns="0" rIns="0" bIns="0" anchor="b" anchorCtr="0">
            <a:noAutofit/>
          </a:bodyPr>
          <a:lstStyle/>
          <a:p>
            <a:pPr lvl="0"/>
            <a:fld id="{9086456F-A093-4F79-A624-4F209443F896}" type="slidenum">
              <a:rPr/>
              <a:pPr lvl="0"/>
              <a:t>8</a:t>
            </a:fld>
            <a:endParaRPr lang="pl-PL"/>
          </a:p>
        </p:txBody>
      </p:sp>
      <p:sp>
        <p:nvSpPr>
          <p:cNvPr id="2" name="Symbol zastępczy obrazu slajdu 1">
            <a:extLst>
              <a:ext uri="{FF2B5EF4-FFF2-40B4-BE49-F238E27FC236}">
                <a16:creationId xmlns:a16="http://schemas.microsoft.com/office/drawing/2014/main" xmlns="" id="{70459031-64EE-43E1-87B6-CA7112501B49}"/>
              </a:ext>
            </a:extLst>
          </p:cNvPr>
          <p:cNvSpPr>
            <a:spLocks noGrp="1" noRot="1" noChangeAspect="1" noResize="1"/>
          </p:cNvSpPr>
          <p:nvPr>
            <p:ph type="sldImg"/>
          </p:nvPr>
        </p:nvSpPr>
        <p:spPr>
          <a:xfrm>
            <a:off x="216000" y="812520"/>
            <a:ext cx="7127279" cy="4008959"/>
          </a:xfrm>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0E6C1FC6-236F-4F88-A863-E3FCE98AC474}"/>
              </a:ext>
            </a:extLst>
          </p:cNvPr>
          <p:cNvSpPr txBox="1">
            <a:spLocks noGrp="1"/>
          </p:cNvSpPr>
          <p:nvPr>
            <p:ph type="body" sz="quarter" idx="1"/>
          </p:nvPr>
        </p:nvSpPr>
        <p:spPr/>
        <p:txBody>
          <a:bodyPr/>
          <a:lstStyle/>
          <a:p>
            <a:endParaRPr lang="pl-PL"/>
          </a:p>
        </p:txBody>
      </p:sp>
    </p:spTree>
    <p:extLst>
      <p:ext uri="{BB962C8B-B14F-4D97-AF65-F5344CB8AC3E}">
        <p14:creationId xmlns:p14="http://schemas.microsoft.com/office/powerpoint/2010/main" xmlns="" val="3911862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FD6B0AAC-56E0-4D5F-9506-3A1F288E867F}"/>
              </a:ext>
            </a:extLst>
          </p:cNvPr>
          <p:cNvSpPr txBox="1">
            <a:spLocks noGrp="1"/>
          </p:cNvSpPr>
          <p:nvPr>
            <p:ph type="sldNum" sz="quarter" idx="5"/>
          </p:nvPr>
        </p:nvSpPr>
        <p:spPr>
          <a:ln/>
        </p:spPr>
        <p:txBody>
          <a:bodyPr lIns="0" tIns="0" rIns="0" bIns="0" anchor="b" anchorCtr="0">
            <a:noAutofit/>
          </a:bodyPr>
          <a:lstStyle/>
          <a:p>
            <a:pPr lvl="0"/>
            <a:fld id="{E434FC59-8AC3-46BF-904D-E062648C5F34}" type="slidenum">
              <a:rPr/>
              <a:pPr lvl="0"/>
              <a:t>9</a:t>
            </a:fld>
            <a:endParaRPr lang="pl-PL"/>
          </a:p>
        </p:txBody>
      </p:sp>
      <p:sp>
        <p:nvSpPr>
          <p:cNvPr id="2" name="Symbol zastępczy obrazu slajdu 1">
            <a:extLst>
              <a:ext uri="{FF2B5EF4-FFF2-40B4-BE49-F238E27FC236}">
                <a16:creationId xmlns:a16="http://schemas.microsoft.com/office/drawing/2014/main" xmlns="" id="{D9B78D01-17F8-483C-B8D3-31499C06A707}"/>
              </a:ext>
            </a:extLst>
          </p:cNvPr>
          <p:cNvSpPr>
            <a:spLocks noGrp="1" noRot="1" noChangeAspect="1" noResize="1"/>
          </p:cNvSpPr>
          <p:nvPr>
            <p:ph type="sldImg"/>
          </p:nvPr>
        </p:nvSpPr>
        <p:spPr>
          <a:xfrm>
            <a:off x="216000" y="812520"/>
            <a:ext cx="7127279" cy="4008959"/>
          </a:xfrm>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FAC5E2B2-C71B-4997-AE7E-F258368E9569}"/>
              </a:ext>
            </a:extLst>
          </p:cNvPr>
          <p:cNvSpPr txBox="1">
            <a:spLocks noGrp="1"/>
          </p:cNvSpPr>
          <p:nvPr>
            <p:ph type="body" sz="quarter" idx="1"/>
          </p:nvPr>
        </p:nvSpPr>
        <p:spPr/>
        <p:txBody>
          <a:bodyPr/>
          <a:lstStyle/>
          <a:p>
            <a:endParaRPr lang="pl-PL"/>
          </a:p>
        </p:txBody>
      </p:sp>
    </p:spTree>
    <p:extLst>
      <p:ext uri="{BB962C8B-B14F-4D97-AF65-F5344CB8AC3E}">
        <p14:creationId xmlns:p14="http://schemas.microsoft.com/office/powerpoint/2010/main" xmlns="" val="1753056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numeru slajdu 6">
            <a:extLst>
              <a:ext uri="{FF2B5EF4-FFF2-40B4-BE49-F238E27FC236}">
                <a16:creationId xmlns:a16="http://schemas.microsoft.com/office/drawing/2014/main" xmlns="" id="{D26076DE-88AF-4B83-A462-7BD864CC8E66}"/>
              </a:ext>
            </a:extLst>
          </p:cNvPr>
          <p:cNvSpPr txBox="1">
            <a:spLocks noGrp="1"/>
          </p:cNvSpPr>
          <p:nvPr>
            <p:ph type="sldNum" sz="quarter" idx="5"/>
          </p:nvPr>
        </p:nvSpPr>
        <p:spPr>
          <a:ln/>
        </p:spPr>
        <p:txBody>
          <a:bodyPr lIns="0" tIns="0" rIns="0" bIns="0" anchor="b" anchorCtr="0">
            <a:noAutofit/>
          </a:bodyPr>
          <a:lstStyle/>
          <a:p>
            <a:pPr lvl="0"/>
            <a:fld id="{83470064-4333-4EAB-BDEC-26C21A5DD1EA}" type="slidenum">
              <a:rPr/>
              <a:pPr lvl="0"/>
              <a:t>10</a:t>
            </a:fld>
            <a:endParaRPr lang="pl-PL"/>
          </a:p>
        </p:txBody>
      </p:sp>
      <p:sp>
        <p:nvSpPr>
          <p:cNvPr id="2" name="Symbol zastępczy obrazu slajdu 1">
            <a:extLst>
              <a:ext uri="{FF2B5EF4-FFF2-40B4-BE49-F238E27FC236}">
                <a16:creationId xmlns:a16="http://schemas.microsoft.com/office/drawing/2014/main" xmlns="" id="{919FC68F-408E-40A3-83D6-C11C3C015462}"/>
              </a:ext>
            </a:extLst>
          </p:cNvPr>
          <p:cNvSpPr>
            <a:spLocks noGrp="1" noRot="1" noChangeAspect="1" noResize="1"/>
          </p:cNvSpPr>
          <p:nvPr>
            <p:ph type="sldImg"/>
          </p:nvPr>
        </p:nvSpPr>
        <p:spPr>
          <a:xfrm>
            <a:off x="216000" y="812520"/>
            <a:ext cx="7127279" cy="4008959"/>
          </a:xfrm>
          <a:solidFill>
            <a:schemeClr val="accent1"/>
          </a:solidFill>
          <a:ln w="25400">
            <a:solidFill>
              <a:schemeClr val="accent1">
                <a:shade val="50000"/>
              </a:schemeClr>
            </a:solidFill>
            <a:prstDash val="solid"/>
          </a:ln>
        </p:spPr>
      </p:sp>
      <p:sp>
        <p:nvSpPr>
          <p:cNvPr id="3" name="Symbol zastępczy notatek 2">
            <a:extLst>
              <a:ext uri="{FF2B5EF4-FFF2-40B4-BE49-F238E27FC236}">
                <a16:creationId xmlns:a16="http://schemas.microsoft.com/office/drawing/2014/main" xmlns="" id="{14F3A7E8-19AC-438B-992B-6BA792C8F8BB}"/>
              </a:ext>
            </a:extLst>
          </p:cNvPr>
          <p:cNvSpPr txBox="1">
            <a:spLocks noGrp="1"/>
          </p:cNvSpPr>
          <p:nvPr>
            <p:ph type="body" sz="quarter" idx="1"/>
          </p:nvPr>
        </p:nvSpPr>
        <p:spPr/>
        <p:txBody>
          <a:bodyPr/>
          <a:lstStyle/>
          <a:p>
            <a:endParaRPr lang="pl-PL"/>
          </a:p>
        </p:txBody>
      </p:sp>
    </p:spTree>
    <p:extLst>
      <p:ext uri="{BB962C8B-B14F-4D97-AF65-F5344CB8AC3E}">
        <p14:creationId xmlns:p14="http://schemas.microsoft.com/office/powerpoint/2010/main" xmlns="" val="892711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pPr/>
              <a:t>11/9/2021</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78141171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33E54A-A8CA-48C1-9504-691B58049D29}" type="datetimeFigureOut">
              <a:rPr lang="en-US" dirty="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xmlns="" val="3022970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F6C806-BBF7-471C-9527-881CE2266695}" type="datetimeFigureOut">
              <a:rPr lang="en-US" dirty="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xmlns="" val="1732338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lgn="l">
              <a:defRPr/>
            </a:lvl1pPr>
          </a:lstStyle>
          <a:p>
            <a:r>
              <a:rPr kumimoji="0" lang="pl-PL"/>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36DDDA22-3798-4386-A13F-F86D74E26268}" type="datetimeFigureOut">
              <a:rPr lang="pl-PL" smtClean="0"/>
              <a:pPr/>
              <a:t>09.11.2021</a:t>
            </a:fld>
            <a:endParaRPr lang="pl-PL" dirty="0"/>
          </a:p>
        </p:txBody>
      </p:sp>
      <p:sp>
        <p:nvSpPr>
          <p:cNvPr id="5" name="Symbol zastępczy stopki 4"/>
          <p:cNvSpPr>
            <a:spLocks noGrp="1"/>
          </p:cNvSpPr>
          <p:nvPr>
            <p:ph type="ftr" sz="quarter" idx="11"/>
          </p:nvPr>
        </p:nvSpPr>
        <p:spPr/>
        <p:txBody>
          <a:bodyPr/>
          <a:lstStyle/>
          <a:p>
            <a:endParaRPr lang="pl-PL" dirty="0"/>
          </a:p>
        </p:txBody>
      </p:sp>
      <p:sp>
        <p:nvSpPr>
          <p:cNvPr id="6" name="Symbol zastępczy numeru slajdu 5"/>
          <p:cNvSpPr>
            <a:spLocks noGrp="1"/>
          </p:cNvSpPr>
          <p:nvPr>
            <p:ph type="sldNum" sz="quarter" idx="12"/>
          </p:nvPr>
        </p:nvSpPr>
        <p:spPr/>
        <p:txBody>
          <a:bodyPr/>
          <a:lstStyle/>
          <a:p>
            <a:fld id="{2F7AF294-8C82-4F4A-A0AF-990C60F8BB25}" type="slidenum">
              <a:rPr lang="pl-PL" smtClean="0"/>
              <a:pPr/>
              <a:t>‹#›</a:t>
            </a:fld>
            <a:endParaRPr lang="pl-PL"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2">
        <a:schemeClr val="bg2"/>
      </p:bgRef>
    </p:bg>
    <p:spTree>
      <p:nvGrpSpPr>
        <p:cNvPr id="1" name=""/>
        <p:cNvGrpSpPr/>
        <p:nvPr/>
      </p:nvGrpSpPr>
      <p:grpSpPr>
        <a:xfrm>
          <a:off x="0" y="0"/>
          <a:ext cx="0" cy="0"/>
          <a:chOff x="0" y="0"/>
          <a:chExt cx="0" cy="0"/>
        </a:xfrm>
      </p:grpSpPr>
      <p:sp>
        <p:nvSpPr>
          <p:cNvPr id="7" name="Dowolny kształt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8" name="Dowolny kształt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Tytuł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pl-PL"/>
              <a:t>Kliknij, aby edytować styl</a:t>
            </a:r>
            <a:endParaRPr kumimoji="0" lang="en-US"/>
          </a:p>
        </p:txBody>
      </p:sp>
      <p:sp>
        <p:nvSpPr>
          <p:cNvPr id="17" name="Podtytuł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30" name="Symbol zastępczy daty 29"/>
          <p:cNvSpPr>
            <a:spLocks noGrp="1"/>
          </p:cNvSpPr>
          <p:nvPr>
            <p:ph type="dt" sz="half" idx="10"/>
          </p:nvPr>
        </p:nvSpPr>
        <p:spPr/>
        <p:txBody>
          <a:bodyPr/>
          <a:lstStyle/>
          <a:p>
            <a:fld id="{36DDDA22-3798-4386-A13F-F86D74E26268}" type="datetimeFigureOut">
              <a:rPr lang="pl-PL" smtClean="0"/>
              <a:pPr/>
              <a:t>09.11.2021</a:t>
            </a:fld>
            <a:endParaRPr lang="pl-PL" dirty="0"/>
          </a:p>
        </p:txBody>
      </p:sp>
      <p:sp>
        <p:nvSpPr>
          <p:cNvPr id="19" name="Symbol zastępczy stopki 18"/>
          <p:cNvSpPr>
            <a:spLocks noGrp="1"/>
          </p:cNvSpPr>
          <p:nvPr>
            <p:ph type="ftr" sz="quarter" idx="11"/>
          </p:nvPr>
        </p:nvSpPr>
        <p:spPr/>
        <p:txBody>
          <a:bodyPr/>
          <a:lstStyle/>
          <a:p>
            <a:endParaRPr lang="pl-PL" dirty="0"/>
          </a:p>
        </p:txBody>
      </p:sp>
      <p:sp>
        <p:nvSpPr>
          <p:cNvPr id="27" name="Symbol zastępczy numeru slajdu 26"/>
          <p:cNvSpPr>
            <a:spLocks noGrp="1"/>
          </p:cNvSpPr>
          <p:nvPr>
            <p:ph type="sldNum" sz="quarter" idx="12"/>
          </p:nvPr>
        </p:nvSpPr>
        <p:spPr/>
        <p:txBody>
          <a:bodyPr/>
          <a:lstStyle/>
          <a:p>
            <a:fld id="{2F7AF294-8C82-4F4A-A0AF-990C60F8BB25}" type="slidenum">
              <a:rPr lang="pl-PL" smtClean="0"/>
              <a:pPr/>
              <a:t>‹#›</a:t>
            </a:fld>
            <a:endParaRPr lang="pl-PL" dirty="0"/>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Clr>
                <a:schemeClr val="dk1"/>
              </a:buClr>
              <a:buSzPts val="2100"/>
              <a:buFont typeface="Oswald"/>
              <a:buNone/>
              <a:defRPr sz="28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95000" y="2855000"/>
            <a:ext cx="10469600" cy="1148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9" name="Google Shape;19;p3"/>
          <p:cNvSpPr txBox="1">
            <a:spLocks noGrp="1"/>
          </p:cNvSpPr>
          <p:nvPr>
            <p:ph type="sldNum" idx="12"/>
          </p:nvPr>
        </p:nvSpPr>
        <p:spPr>
          <a:xfrm>
            <a:off x="11320333" y="624134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4289625-5D36-4EE7-B768-199502234966}" type="datetimeFigureOut">
              <a:rPr lang="pl-PL" smtClean="0"/>
              <a:pPr/>
              <a:t>09.11.2021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C7A7D6A-2F59-41CE-9302-D07AD82B0743}"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94063-DF36-4330-A365-08DA1FA5B7D6}" type="datetimeFigureOut">
              <a:rPr lang="en-US" dirty="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xmlns="" val="5134744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2130426"/>
            <a:ext cx="10363200" cy="1470025"/>
          </a:xfrm>
        </p:spPr>
        <p:txBody>
          <a:bodyPr/>
          <a:lstStyle/>
          <a:p>
            <a:r>
              <a:rPr lang="pl-PL"/>
              <a:t>Kliknij, aby edytować styl</a:t>
            </a:r>
          </a:p>
        </p:txBody>
      </p:sp>
      <p:sp>
        <p:nvSpPr>
          <p:cNvPr id="3" name="Podtytuł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84289625-5D36-4EE7-B768-199502234966}" type="datetimeFigureOut">
              <a:rPr lang="pl-PL" smtClean="0"/>
              <a:pPr/>
              <a:t>09.11.2021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AC7A7D6A-2F59-41CE-9302-D07AD82B0743}" type="slidenum">
              <a:rPr lang="pl-PL" smtClean="0"/>
              <a:pPr/>
              <a:t>‹#›</a:t>
            </a:fld>
            <a:endParaRPr lang="pl-PL"/>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xmlns="" id="{BD6C62BC-C2D8-40B9-8E36-A082C3AD29E3}"/>
              </a:ext>
            </a:extLst>
          </p:cNvPr>
          <p:cNvSpPr txBox="1">
            <a:spLocks noGrp="1"/>
          </p:cNvSpPr>
          <p:nvPr>
            <p:ph type="dt" sz="half" idx="7"/>
          </p:nvPr>
        </p:nvSpPr>
        <p:spPr/>
        <p:txBody>
          <a:bodyPr/>
          <a:lstStyle>
            <a:lvl1pPr>
              <a:defRPr/>
            </a:lvl1pPr>
          </a:lstStyle>
          <a:p>
            <a:pPr lvl="0"/>
            <a:fld id="{7EAF3E2B-3B7D-476A-8238-A3F402FF9D1D}" type="datetime1">
              <a:rPr lang="pl-PL"/>
              <a:pPr lvl="0"/>
              <a:t>09.11.2021</a:t>
            </a:fld>
            <a:endParaRPr lang="pl-PL"/>
          </a:p>
        </p:txBody>
      </p:sp>
      <p:sp>
        <p:nvSpPr>
          <p:cNvPr id="3" name="Symbol zastępczy stopki 2">
            <a:extLst>
              <a:ext uri="{FF2B5EF4-FFF2-40B4-BE49-F238E27FC236}">
                <a16:creationId xmlns:a16="http://schemas.microsoft.com/office/drawing/2014/main" xmlns="" id="{0C756899-AECB-442D-AFE1-465DB78A8D57}"/>
              </a:ext>
            </a:extLst>
          </p:cNvPr>
          <p:cNvSpPr txBox="1">
            <a:spLocks noGrp="1"/>
          </p:cNvSpPr>
          <p:nvPr>
            <p:ph type="ftr" sz="quarter" idx="9"/>
          </p:nvPr>
        </p:nvSpPr>
        <p:spPr/>
        <p:txBody>
          <a:bodyPr/>
          <a:lstStyle>
            <a:lvl1pPr>
              <a:defRPr/>
            </a:lvl1pPr>
          </a:lstStyle>
          <a:p>
            <a:pPr lvl="0"/>
            <a:endParaRPr lang="pl-PL"/>
          </a:p>
        </p:txBody>
      </p:sp>
      <p:sp>
        <p:nvSpPr>
          <p:cNvPr id="4" name="Symbol zastępczy numeru slajdu 3">
            <a:extLst>
              <a:ext uri="{FF2B5EF4-FFF2-40B4-BE49-F238E27FC236}">
                <a16:creationId xmlns:a16="http://schemas.microsoft.com/office/drawing/2014/main" xmlns="" id="{C2056BDD-7DD2-4150-BB4B-14B08C559130}"/>
              </a:ext>
            </a:extLst>
          </p:cNvPr>
          <p:cNvSpPr txBox="1">
            <a:spLocks noGrp="1"/>
          </p:cNvSpPr>
          <p:nvPr>
            <p:ph type="sldNum" sz="quarter" idx="8"/>
          </p:nvPr>
        </p:nvSpPr>
        <p:spPr/>
        <p:txBody>
          <a:bodyPr/>
          <a:lstStyle>
            <a:lvl1pPr>
              <a:defRPr/>
            </a:lvl1pPr>
          </a:lstStyle>
          <a:p>
            <a:pPr lvl="0"/>
            <a:fld id="{F8C9471B-A237-47A0-A02A-20A283633273}" type="slidenum">
              <a:rPr/>
              <a:pPr lvl="0"/>
              <a:t>‹#›</a:t>
            </a:fld>
            <a:endParaRPr lang="pl-PL"/>
          </a:p>
        </p:txBody>
      </p:sp>
    </p:spTree>
    <p:extLst>
      <p:ext uri="{BB962C8B-B14F-4D97-AF65-F5344CB8AC3E}">
        <p14:creationId xmlns:p14="http://schemas.microsoft.com/office/powerpoint/2010/main" xmlns="" val="3730393498"/>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DE51645-6D88-4676-A62E-18704290C7D3}" type="datetimeFigureOut">
              <a:rPr lang="pl-PL" smtClean="0"/>
              <a:pPr/>
              <a:t>09.11.2021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AE5A3A5B-7D76-4139-A4DA-14D0A8290A16}" type="slidenum">
              <a:rPr lang="pl-PL" smtClean="0"/>
              <a:pPr/>
              <a:t>‹#›</a:t>
            </a:fld>
            <a:endParaRPr lang="pl-PL"/>
          </a:p>
        </p:txBody>
      </p:sp>
    </p:spTree>
    <p:extLst>
      <p:ext uri="{BB962C8B-B14F-4D97-AF65-F5344CB8AC3E}">
        <p14:creationId xmlns:p14="http://schemas.microsoft.com/office/powerpoint/2010/main" xmlns="" val="618051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l-PL"/>
              <a:t>Kliknij, aby edytować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5DE51645-6D88-4676-A62E-18704290C7D3}" type="datetimeFigureOut">
              <a:rPr lang="pl-PL" smtClean="0"/>
              <a:pPr/>
              <a:t>09.11.2021</a:t>
            </a:fld>
            <a:endParaRPr lang="pl-PL"/>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pl-PL"/>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AE5A3A5B-7D76-4139-A4DA-14D0A8290A16}" type="slidenum">
              <a:rPr lang="pl-PL" smtClean="0"/>
              <a:pPr/>
              <a:t>‹#›</a:t>
            </a:fld>
            <a:endParaRPr lang="pl-PL"/>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xmlns="" val="94024502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87DE6118-2437-4B30-8E3C-4D2BE6020583}" type="datetimeFigureOut">
              <a:rPr lang="en-US" dirty="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E57DC2-970A-4B3E-BB1C-7A09969E49DF}" type="slidenum">
              <a:rPr lang="en-US" dirty="0"/>
              <a:pPr/>
              <a:t>‹#›</a:t>
            </a:fld>
            <a:endParaRPr lang="en-US"/>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l-PL"/>
              <a:t>Kliknij, aby edytować styl</a:t>
            </a:r>
            <a:endParaRPr lang="en-US"/>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dirty="0"/>
              <a:pPr/>
              <a:t>11/9/2021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dirty="0"/>
              <a:pPr/>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nchor="ct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xmlns="" val="28768369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dirty="0"/>
              <a:t>Click to edit Master title style</a:t>
            </a:r>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xmlns="" val="3794036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1" y="273050"/>
            <a:ext cx="4011084"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pl-PL"/>
              <a:t>Kliknij, aby edytować styl</a:t>
            </a:r>
            <a:endParaRPr kumimoji="0" lang="en-US"/>
          </a:p>
        </p:txBody>
      </p:sp>
      <p:sp>
        <p:nvSpPr>
          <p:cNvPr id="3" name="Symbol zastępczy tekstu 2"/>
          <p:cNvSpPr>
            <a:spLocks noGrp="1"/>
          </p:cNvSpPr>
          <p:nvPr>
            <p:ph type="body" idx="2"/>
          </p:nvPr>
        </p:nvSpPr>
        <p:spPr>
          <a:xfrm>
            <a:off x="609601" y="1524001"/>
            <a:ext cx="4011084"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pl-PL"/>
              <a:t>Kliknij, aby edytować style wzorca tekstu</a:t>
            </a:r>
          </a:p>
        </p:txBody>
      </p:sp>
      <p:sp>
        <p:nvSpPr>
          <p:cNvPr id="4" name="Symbol zastępczy zawartości 3"/>
          <p:cNvSpPr>
            <a:spLocks noGrp="1"/>
          </p:cNvSpPr>
          <p:nvPr>
            <p:ph sz="half" idx="1"/>
          </p:nvPr>
        </p:nvSpPr>
        <p:spPr>
          <a:xfrm>
            <a:off x="4766733" y="273051"/>
            <a:ext cx="6815667"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34129107-14CA-486A-9B25-A356B30242FD}" type="datetimeFigureOut">
              <a:rPr lang="pl-PL" smtClean="0"/>
              <a:pPr/>
              <a:t>09.11.2021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1C080514-2A2A-49CC-978F-4E2E0CC3E087}" type="slidenum">
              <a:rPr lang="pl-PL" smtClean="0"/>
              <a:pPr/>
              <a:t>‹#›</a:t>
            </a:fld>
            <a:endParaRPr lang="pl-PL"/>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34129107-14CA-486A-9B25-A356B30242FD}" type="datetimeFigureOut">
              <a:rPr lang="pl-PL" smtClean="0"/>
              <a:pPr/>
              <a:t>09.11.2021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1C080514-2A2A-49CC-978F-4E2E0CC3E087}"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pPr/>
              <a:t>11/9/2021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5383594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8" name="Tytuł 7"/>
          <p:cNvSpPr>
            <a:spLocks noGrp="1"/>
          </p:cNvSpPr>
          <p:nvPr>
            <p:ph type="ctrTitle"/>
          </p:nvPr>
        </p:nvSpPr>
        <p:spPr>
          <a:xfrm>
            <a:off x="562707" y="1371600"/>
            <a:ext cx="109728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pl-PL"/>
              <a:t>Kliknij, aby edytować styl</a:t>
            </a:r>
            <a:endParaRPr kumimoji="0" lang="en-US"/>
          </a:p>
        </p:txBody>
      </p:sp>
      <p:sp>
        <p:nvSpPr>
          <p:cNvPr id="28" name="Symbol zastępczy daty 27"/>
          <p:cNvSpPr>
            <a:spLocks noGrp="1"/>
          </p:cNvSpPr>
          <p:nvPr>
            <p:ph type="dt" sz="half" idx="10"/>
          </p:nvPr>
        </p:nvSpPr>
        <p:spPr/>
        <p:txBody>
          <a:bodyPr/>
          <a:lstStyle/>
          <a:p>
            <a:fld id="{34129107-14CA-486A-9B25-A356B30242FD}" type="datetimeFigureOut">
              <a:rPr lang="pl-PL" smtClean="0"/>
              <a:pPr/>
              <a:t>09.11.2021</a:t>
            </a:fld>
            <a:endParaRPr lang="pl-PL"/>
          </a:p>
        </p:txBody>
      </p:sp>
      <p:sp>
        <p:nvSpPr>
          <p:cNvPr id="17" name="Symbol zastępczy stopki 16"/>
          <p:cNvSpPr>
            <a:spLocks noGrp="1"/>
          </p:cNvSpPr>
          <p:nvPr>
            <p:ph type="ftr" sz="quarter" idx="11"/>
          </p:nvPr>
        </p:nvSpPr>
        <p:spPr/>
        <p:txBody>
          <a:bodyPr/>
          <a:lstStyle/>
          <a:p>
            <a:endParaRPr lang="pl-PL"/>
          </a:p>
        </p:txBody>
      </p:sp>
      <p:sp>
        <p:nvSpPr>
          <p:cNvPr id="29" name="Symbol zastępczy numeru slajdu 28"/>
          <p:cNvSpPr>
            <a:spLocks noGrp="1"/>
          </p:cNvSpPr>
          <p:nvPr>
            <p:ph type="sldNum" sz="quarter" idx="12"/>
          </p:nvPr>
        </p:nvSpPr>
        <p:spPr/>
        <p:txBody>
          <a:bodyPr/>
          <a:lstStyle/>
          <a:p>
            <a:fld id="{1C080514-2A2A-49CC-978F-4E2E0CC3E087}" type="slidenum">
              <a:rPr lang="pl-PL" smtClean="0"/>
              <a:pPr/>
              <a:t>‹#›</a:t>
            </a:fld>
            <a:endParaRPr lang="pl-PL"/>
          </a:p>
        </p:txBody>
      </p:sp>
      <p:sp>
        <p:nvSpPr>
          <p:cNvPr id="9" name="Podtytuł 8"/>
          <p:cNvSpPr>
            <a:spLocks noGrp="1"/>
          </p:cNvSpPr>
          <p:nvPr>
            <p:ph type="subTitle" idx="1"/>
          </p:nvPr>
        </p:nvSpPr>
        <p:spPr>
          <a:xfrm>
            <a:off x="1828800" y="3331698"/>
            <a:ext cx="85344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pl-PL"/>
              <a:t>Kliknij, aby edytować styl</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2E84C8DA-7ED0-4A70-B751-FA93AB8304CA}" type="datetimeFigureOut">
              <a:rPr lang="pl-PL" smtClean="0"/>
              <a:pPr/>
              <a:t>09.11.2021</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98574CE0-B197-49C1-99EB-ABA55EA6060A}" type="slidenum">
              <a:rPr lang="pl-PL" smtClean="0"/>
              <a:pPr/>
              <a:t>‹#›</a:t>
            </a:fld>
            <a:endParaRPr lang="pl-PL"/>
          </a:p>
        </p:txBody>
      </p:sp>
    </p:spTree>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ytuł i zawartość">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10"/>
          </p:nvPr>
        </p:nvSpPr>
        <p:spPr/>
        <p:txBody>
          <a:bodyPr/>
          <a:lstStyle/>
          <a:p>
            <a:fld id="{2E84C8DA-7ED0-4A70-B751-FA93AB8304CA}" type="datetimeFigureOut">
              <a:rPr lang="pl-PL" smtClean="0"/>
              <a:pPr/>
              <a:t>09.11.2021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8574CE0-B197-49C1-99EB-ABA55EA6060A}" type="slidenum">
              <a:rPr lang="pl-PL" smtClean="0"/>
              <a:pPr/>
              <a:t>‹#›</a:t>
            </a:fld>
            <a:endParaRPr lang="pl-PL"/>
          </a:p>
        </p:txBody>
      </p:sp>
      <p:sp>
        <p:nvSpPr>
          <p:cNvPr id="11" name="Title 10"/>
          <p:cNvSpPr>
            <a:spLocks noGrp="1"/>
          </p:cNvSpPr>
          <p:nvPr>
            <p:ph type="title"/>
          </p:nvPr>
        </p:nvSpPr>
        <p:spPr/>
        <p:txBody>
          <a:bodyPr/>
          <a:lstStyle/>
          <a:p>
            <a:r>
              <a:rPr lang="pl-PL"/>
              <a:t>Kliknij, aby edytować styl</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solidFill>
                    <a:schemeClr val="tx2">
                      <a:lumMod val="60000"/>
                      <a:lumOff val="40000"/>
                    </a:scheme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2E84C8DA-7ED0-4A70-B751-FA93AB8304CA}" type="datetimeFigureOut">
              <a:rPr lang="pl-PL" smtClean="0"/>
              <a:pPr/>
              <a:t>09.11.2021</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98574CE0-B197-49C1-99EB-ABA55EA6060A}" type="slidenum">
              <a:rPr lang="pl-PL" smtClean="0"/>
              <a:pPr/>
              <a:t>‹#›</a:t>
            </a:fld>
            <a:endParaRPr lang="pl-PL"/>
          </a:p>
        </p:txBody>
      </p:sp>
    </p:spTree>
  </p:cSld>
  <p:clrMapOvr>
    <a:overrideClrMapping bg1="lt1" tx1="dk1" bg2="lt2" tx2="dk2" accent1="accent1" accent2="accent2" accent3="accent3" accent4="accent4" accent5="accent5" accent6="accent6" hlink="hlink" folHlink="folHlink"/>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2E84C8DA-7ED0-4A70-B751-FA93AB8304CA}" type="datetimeFigureOut">
              <a:rPr lang="pl-PL" smtClean="0"/>
              <a:pPr/>
              <a:t>09.11.2021</a:t>
            </a:fld>
            <a:endParaRPr lang="pl-PL"/>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pl-PL"/>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98574CE0-B197-49C1-99EB-ABA55EA6060A}" type="slidenum">
              <a:rPr lang="pl-PL" smtClean="0"/>
              <a:pPr/>
              <a:t>‹#›</a:t>
            </a:fld>
            <a:endParaRPr lang="pl-PL"/>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pl-PL"/>
              <a:t>Kliknij, aby edytować styl</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Tree>
  </p:cSld>
  <p:clrMapOvr>
    <a:overrideClrMapping bg1="dk1" tx1="lt1" bg2="dk2" tx2="lt2" accent1="accent1" accent2="accent2" accent3="accent3" accent4="accent4" accent5="accent5" accent6="accent6" hlink="hlink" folHlink="folHlink"/>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190848010"/>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1591612238"/>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F98AA868-8872-43E4-8C98-D34DABD1FD38}" type="datetimeFigureOut">
              <a:rPr lang="pl-PL" smtClean="0"/>
              <a:pPr/>
              <a:t>09.11.2021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967380084"/>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p:cNvSpPr>
            <a:spLocks noGrp="1"/>
          </p:cNvSpPr>
          <p:nvPr>
            <p:ph type="dt" sz="half" idx="10"/>
          </p:nvPr>
        </p:nvSpPr>
        <p:spPr/>
        <p:txBody>
          <a:bodyPr/>
          <a:lstStyle/>
          <a:p>
            <a:fld id="{F98AA868-8872-43E4-8C98-D34DABD1FD38}" type="datetimeFigureOut">
              <a:rPr lang="pl-PL" smtClean="0"/>
              <a:pPr/>
              <a:t>09.11.2021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3391757436"/>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pl-PL"/>
              <a:t>Kliknij, aby edytować styl</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pPr/>
              <a:t>11/9/2021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5921872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FCFA4AC-08CC-42CE-BD01-C191750A04EC}" type="datetimeFigureOut">
              <a:rPr lang="en-US" dirty="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xmlns="" val="102290131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pl-PL"/>
              <a:t>Kliknij, aby edytować styl</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DA16AA21-1863-4931-97CB-99D0A168701B}" type="datetimeFigureOut">
              <a:rPr lang="en-US" smtClean="0"/>
              <a:pPr/>
              <a:t>11/9/2021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FAB73BC-B049-4115-A692-8D63A059BFB8}" type="slidenum">
              <a:rPr lang="en-US" smtClean="0"/>
              <a:pPr/>
              <a:t>‹#›</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21288150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pPr/>
              <a:t>11/9/2021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34154006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8" name="Rectangle 7"/>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pl-PL"/>
              <a:t>Kliknij, aby edytować styl</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3772C379-9A7C-4C87-A116-CBE9F58B04C5}" type="datetimeFigureOut">
              <a:rPr lang="en-US" smtClean="0"/>
              <a:pPr/>
              <a:t>11/9/2021</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FAB73BC-B049-4115-A692-8D63A059BFB8}" type="slidenum">
              <a:rPr lang="en-US" smtClean="0"/>
              <a:pPr/>
              <a:t>‹#›</a:t>
            </a:fld>
            <a:endParaRPr lang="en-US" dirty="0"/>
          </a:p>
        </p:txBody>
      </p:sp>
      <p:sp>
        <p:nvSpPr>
          <p:cNvPr id="9" name="Rectangle 8"/>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1039038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pPr/>
              <a:t>11/9/2021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288814137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pPr/>
              <a:t>11/9/2021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7295244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pl-PL"/>
              <a:t>Kliknij, aby edytować styl</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pPr/>
              <a:t>11/9/2021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xmlns="" val="138705647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Slajd tytułow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pl-PL"/>
              <a:t>Kliknij, aby edytować styl</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3284890-85D2-4D7B-8EF5-15A9C1DB8F42}" type="datetimeFigureOut">
              <a:rPr lang="en-US" smtClean="0"/>
              <a:pPr/>
              <a:t>11/9/2021</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FAB73BC-B049-4115-A692-8D63A059BFB8}"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xmlns="" val="34849090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B780B63-396E-429B-BC29-677D9BB068A0}"/>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xmlns="" id="{43AB5255-A414-49FB-9D62-CC638EBF1BA1}"/>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63D8C042-E3FC-4114-9CBE-A85F4DE28441}"/>
              </a:ext>
            </a:extLst>
          </p:cNvPr>
          <p:cNvSpPr>
            <a:spLocks noGrp="1"/>
          </p:cNvSpPr>
          <p:nvPr>
            <p:ph type="dt" sz="half" idx="10"/>
          </p:nvPr>
        </p:nvSpPr>
        <p:spPr/>
        <p:txBody>
          <a:bodyPr/>
          <a:lstStyle/>
          <a:p>
            <a:fld id="{467EB9FE-F36A-4909-9514-EEF9A2A9D6D3}" type="datetimeFigureOut">
              <a:rPr lang="pl-PL" smtClean="0"/>
              <a:pPr/>
              <a:t>09.11.2021</a:t>
            </a:fld>
            <a:endParaRPr lang="pl-PL"/>
          </a:p>
        </p:txBody>
      </p:sp>
      <p:sp>
        <p:nvSpPr>
          <p:cNvPr id="5" name="Symbol zastępczy stopki 4">
            <a:extLst>
              <a:ext uri="{FF2B5EF4-FFF2-40B4-BE49-F238E27FC236}">
                <a16:creationId xmlns:a16="http://schemas.microsoft.com/office/drawing/2014/main" xmlns="" id="{CCC27E92-0B4E-4521-AD5D-ACB174FD651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E8740201-CF4B-465E-ACEC-6E22AC333683}"/>
              </a:ext>
            </a:extLst>
          </p:cNvPr>
          <p:cNvSpPr>
            <a:spLocks noGrp="1"/>
          </p:cNvSpPr>
          <p:nvPr>
            <p:ph type="sldNum" sz="quarter" idx="12"/>
          </p:nvPr>
        </p:nvSpPr>
        <p:spPr/>
        <p:txBody>
          <a:bodyPr/>
          <a:lstStyle/>
          <a:p>
            <a:fld id="{4D91F1D1-7017-41E7-8923-67C44567C270}" type="slidenum">
              <a:rPr lang="pl-PL" smtClean="0"/>
              <a:pPr/>
              <a:t>‹#›</a:t>
            </a:fld>
            <a:endParaRPr lang="pl-PL"/>
          </a:p>
        </p:txBody>
      </p:sp>
    </p:spTree>
    <p:extLst>
      <p:ext uri="{BB962C8B-B14F-4D97-AF65-F5344CB8AC3E}">
        <p14:creationId xmlns:p14="http://schemas.microsoft.com/office/powerpoint/2010/main" xmlns="" val="23769291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38E6496-72C1-4930-B672-851BB0CBE2D4}"/>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xmlns="" id="{5CDDE16E-1107-41DC-9FB9-86C751E84C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xmlns="" id="{952ABF2A-3C02-4F73-A63D-70D42BEF12A0}"/>
              </a:ext>
            </a:extLst>
          </p:cNvPr>
          <p:cNvSpPr>
            <a:spLocks noGrp="1"/>
          </p:cNvSpPr>
          <p:nvPr>
            <p:ph type="dt" sz="half" idx="10"/>
          </p:nvPr>
        </p:nvSpPr>
        <p:spPr/>
        <p:txBody>
          <a:bodyPr/>
          <a:lstStyle/>
          <a:p>
            <a:fld id="{467EB9FE-F36A-4909-9514-EEF9A2A9D6D3}" type="datetimeFigureOut">
              <a:rPr lang="pl-PL" smtClean="0"/>
              <a:pPr/>
              <a:t>09.11.2021</a:t>
            </a:fld>
            <a:endParaRPr lang="pl-PL"/>
          </a:p>
        </p:txBody>
      </p:sp>
      <p:sp>
        <p:nvSpPr>
          <p:cNvPr id="5" name="Symbol zastępczy stopki 4">
            <a:extLst>
              <a:ext uri="{FF2B5EF4-FFF2-40B4-BE49-F238E27FC236}">
                <a16:creationId xmlns:a16="http://schemas.microsoft.com/office/drawing/2014/main" xmlns="" id="{9D0A09BD-AE39-4C71-B0A8-A41EB730E9F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xmlns="" id="{5BC81B76-0CC9-4C5C-A7C1-7D4596E36603}"/>
              </a:ext>
            </a:extLst>
          </p:cNvPr>
          <p:cNvSpPr>
            <a:spLocks noGrp="1"/>
          </p:cNvSpPr>
          <p:nvPr>
            <p:ph type="sldNum" sz="quarter" idx="12"/>
          </p:nvPr>
        </p:nvSpPr>
        <p:spPr/>
        <p:txBody>
          <a:bodyPr/>
          <a:lstStyle/>
          <a:p>
            <a:fld id="{4D91F1D1-7017-41E7-8923-67C44567C270}" type="slidenum">
              <a:rPr lang="pl-PL" smtClean="0"/>
              <a:pPr/>
              <a:t>‹#›</a:t>
            </a:fld>
            <a:endParaRPr lang="pl-PL"/>
          </a:p>
        </p:txBody>
      </p:sp>
    </p:spTree>
    <p:extLst>
      <p:ext uri="{BB962C8B-B14F-4D97-AF65-F5344CB8AC3E}">
        <p14:creationId xmlns:p14="http://schemas.microsoft.com/office/powerpoint/2010/main" xmlns="" val="26032249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BA7A723-92A7-435B-B681-F25B092FEFEB}" type="datetimeFigureOut">
              <a:rPr lang="en-US" dirty="0"/>
              <a:pPr/>
              <a:t>11/9/2021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xmlns="" val="240878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pPr/>
              <a:t>11/9/2021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xmlns="" val="5691741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pPr/>
              <a:t>11/9/2021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xmlns="" val="1958048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xmlns="" val="347890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pPr/>
              <a:t>11/9/2021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a:p>
        </p:txBody>
      </p:sp>
    </p:spTree>
    <p:extLst>
      <p:ext uri="{BB962C8B-B14F-4D97-AF65-F5344CB8AC3E}">
        <p14:creationId xmlns:p14="http://schemas.microsoft.com/office/powerpoint/2010/main" xmlns="" val="2959657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theme" Target="../theme/theme10.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_rels/slideMaster11.xml.rels><?xml version="1.0" encoding="UTF-8" standalone="yes"?>
<Relationships xmlns="http://schemas.openxmlformats.org/package/2006/relationships"><Relationship Id="rId3" Type="http://schemas.openxmlformats.org/officeDocument/2006/relationships/theme" Target="../theme/theme11.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48.xml"/><Relationship Id="rId1" Type="http://schemas.openxmlformats.org/officeDocument/2006/relationships/slideLayout" Target="../slideLayouts/slideLayout47.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4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2.jpe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theme" Target="../theme/theme3.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theme" Target="../theme/theme9.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pPr/>
              <a:t>11/9/2021</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xmlns="" val="373950539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11/9/2021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2424766200"/>
      </p:ext>
    </p:extLst>
  </p:cSld>
  <p:clrMap bg1="lt1" tx1="dk1" bg2="lt2" tx2="dk2" accent1="accent1" accent2="accent2" accent3="accent3" accent4="accent4" accent5="accent5" accent6="accent6" hlink="hlink" folHlink="folHlink"/>
  <p:sldLayoutIdLst>
    <p:sldLayoutId id="2147483698" r:id="rId1"/>
    <p:sldLayoutId id="2147483697" r:id="rId2"/>
  </p:sldLayoutIdLst>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8AA868-8872-43E4-8C98-D34DABD1FD38}" type="datetimeFigureOut">
              <a:rPr lang="pl-PL" smtClean="0"/>
              <a:pPr/>
              <a:t>09.11.2021</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7C6C3F-668B-4AF5-BFA9-0F657EB068D6}" type="slidenum">
              <a:rPr lang="pl-PL" smtClean="0"/>
              <a:pPr/>
              <a:t>‹#›</a:t>
            </a:fld>
            <a:endParaRPr lang="pl-PL"/>
          </a:p>
        </p:txBody>
      </p:sp>
    </p:spTree>
    <p:extLst>
      <p:ext uri="{BB962C8B-B14F-4D97-AF65-F5344CB8AC3E}">
        <p14:creationId xmlns:p14="http://schemas.microsoft.com/office/powerpoint/2010/main" xmlns="" val="3926633689"/>
      </p:ext>
    </p:extLst>
  </p:cSld>
  <p:clrMap bg1="lt1" tx1="dk1" bg2="lt2" tx2="dk2" accent1="accent1" accent2="accent2" accent3="accent3" accent4="accent4" accent5="accent5" accent6="accent6" hlink="hlink" folHlink="folHlink"/>
  <p:sldLayoutIdLst>
    <p:sldLayoutId id="2147483864" r:id="rId1"/>
    <p:sldLayoutId id="2147483863" r:id="rId2"/>
  </p:sldLayoutIdLst>
  <p:transition spd="slow">
    <p:wipe dir="r"/>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664C608-40B1-4030-A28D-5B74BC98ADCE}" type="datetimeFigureOut">
              <a:rPr lang="en-US" smtClean="0"/>
              <a:pPr/>
              <a:t>11/9/2021</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FAB73BC-B049-4115-A692-8D63A059BFB8}" type="slidenum">
              <a:rPr lang="en-US" smtClean="0"/>
              <a:pPr/>
              <a:t>‹#›</a:t>
            </a:fld>
            <a:endParaRPr lang="en-US" dirty="0"/>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3716480584"/>
      </p:ext>
    </p:extLst>
  </p:cSld>
  <p:clrMap bg1="lt1" tx1="dk1" bg2="lt2" tx2="dk2" accent1="accent1" accent2="accent2" accent3="accent3" accent4="accent4" accent5="accent5" accent6="accent6" hlink="hlink" folHlink="folHlink"/>
  <p:sldLayoutIdLst>
    <p:sldLayoutId id="2147483857" r:id="rId1"/>
    <p:sldLayoutId id="2147483860" r:id="rId2"/>
    <p:sldLayoutId id="2147483858" r:id="rId3"/>
    <p:sldLayoutId id="2147483861" r:id="rId4"/>
    <p:sldLayoutId id="2147483854" r:id="rId5"/>
    <p:sldLayoutId id="2147483859" r:id="rId6"/>
    <p:sldLayoutId id="2147483856" r:id="rId7"/>
    <p:sldLayoutId id="2147483853" r:id="rId8"/>
  </p:sldLayoutIdLst>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xmlns="" id="{9DFAAB7D-28DA-4A41-901E-7DD76AC5EC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xmlns="" id="{F708FCAE-E2BA-40FA-AF4A-3B97D88A2F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xmlns="" id="{7A718FBC-ABFB-4E39-B8FC-0A7090BB99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7EB9FE-F36A-4909-9514-EEF9A2A9D6D3}" type="datetimeFigureOut">
              <a:rPr lang="pl-PL" smtClean="0"/>
              <a:pPr/>
              <a:t>09.11.2021</a:t>
            </a:fld>
            <a:endParaRPr lang="pl-PL"/>
          </a:p>
        </p:txBody>
      </p:sp>
      <p:sp>
        <p:nvSpPr>
          <p:cNvPr id="5" name="Symbol zastępczy stopki 4">
            <a:extLst>
              <a:ext uri="{FF2B5EF4-FFF2-40B4-BE49-F238E27FC236}">
                <a16:creationId xmlns:a16="http://schemas.microsoft.com/office/drawing/2014/main" xmlns="" id="{16259404-C939-443E-8BA3-287357AE58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xmlns="" id="{80B3F7B2-3C11-4328-B653-5F2F845D18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91F1D1-7017-41E7-8923-67C44567C270}" type="slidenum">
              <a:rPr lang="pl-PL" smtClean="0"/>
              <a:pPr/>
              <a:t>‹#›</a:t>
            </a:fld>
            <a:endParaRPr lang="pl-PL"/>
          </a:p>
        </p:txBody>
      </p:sp>
    </p:spTree>
    <p:extLst>
      <p:ext uri="{BB962C8B-B14F-4D97-AF65-F5344CB8AC3E}">
        <p14:creationId xmlns:p14="http://schemas.microsoft.com/office/powerpoint/2010/main" xmlns="" val="401515082"/>
      </p:ext>
    </p:extLst>
  </p:cSld>
  <p:clrMap bg1="lt1" tx1="dk1" bg2="lt2" tx2="dk2" accent1="accent1" accent2="accent2" accent3="accent3" accent4="accent4" accent5="accent5" accent6="accent6" hlink="hlink" folHlink="folHlink"/>
  <p:sldLayoutIdLst>
    <p:sldLayoutId id="2147483650"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11/9/2021</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55" r:id="rId1"/>
  </p:sldLayoutIdLst>
  <p:txStyles>
    <p:titleStyle>
      <a:lvl1pPr algn="ctr" defTabSz="609630" rtl="0" eaLnBrk="1" latinLnBrk="0" hangingPunct="1">
        <a:spcBef>
          <a:spcPct val="0"/>
        </a:spcBef>
        <a:buNone/>
        <a:defRPr sz="2900"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00"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900"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Dowolny kształt 11"/>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dirty="0"/>
          </a:p>
        </p:txBody>
      </p:sp>
      <p:sp>
        <p:nvSpPr>
          <p:cNvPr id="16" name="Dowolny kształt 15"/>
          <p:cNvSpPr>
            <a:spLocks/>
          </p:cNvSpPr>
          <p:nvPr/>
        </p:nvSpPr>
        <p:spPr bwMode="auto">
          <a:xfrm>
            <a:off x="9753600" y="0"/>
            <a:ext cx="24384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dirty="0"/>
          </a:p>
        </p:txBody>
      </p:sp>
      <p:sp>
        <p:nvSpPr>
          <p:cNvPr id="9" name="Symbol zastępczy tytułu 8"/>
          <p:cNvSpPr>
            <a:spLocks noGrp="1"/>
          </p:cNvSpPr>
          <p:nvPr>
            <p:ph type="title"/>
          </p:nvPr>
        </p:nvSpPr>
        <p:spPr>
          <a:xfrm>
            <a:off x="609600" y="274638"/>
            <a:ext cx="9956800" cy="1143000"/>
          </a:xfrm>
          <a:prstGeom prst="rect">
            <a:avLst/>
          </a:prstGeom>
        </p:spPr>
        <p:txBody>
          <a:bodyPr vert="horz" lIns="45720" rIns="45720" anchor="ctr">
            <a:normAutofit/>
          </a:bodyPr>
          <a:lstStyle/>
          <a:p>
            <a:r>
              <a:rPr kumimoji="0" lang="pl-PL"/>
              <a:t>Kliknij, aby edytować styl</a:t>
            </a:r>
            <a:endParaRPr kumimoji="0" lang="en-US"/>
          </a:p>
        </p:txBody>
      </p:sp>
      <p:sp>
        <p:nvSpPr>
          <p:cNvPr id="30" name="Symbol zastępczy tekstu 29"/>
          <p:cNvSpPr>
            <a:spLocks noGrp="1"/>
          </p:cNvSpPr>
          <p:nvPr>
            <p:ph type="body" idx="1"/>
          </p:nvPr>
        </p:nvSpPr>
        <p:spPr>
          <a:xfrm>
            <a:off x="609600" y="1600201"/>
            <a:ext cx="9956800" cy="4525963"/>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0" name="Symbol zastępczy daty 9"/>
          <p:cNvSpPr>
            <a:spLocks noGrp="1"/>
          </p:cNvSpPr>
          <p:nvPr>
            <p:ph type="dt" sz="half" idx="2"/>
          </p:nvPr>
        </p:nvSpPr>
        <p:spPr>
          <a:xfrm>
            <a:off x="609600" y="6422065"/>
            <a:ext cx="28448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fld id="{36DDDA22-3798-4386-A13F-F86D74E26268}" type="datetimeFigureOut">
              <a:rPr lang="pl-PL" smtClean="0"/>
              <a:pPr/>
              <a:t>09.11.2021</a:t>
            </a:fld>
            <a:endParaRPr lang="pl-PL" dirty="0"/>
          </a:p>
        </p:txBody>
      </p:sp>
      <p:sp>
        <p:nvSpPr>
          <p:cNvPr id="22" name="Symbol zastępczy stopki 21"/>
          <p:cNvSpPr>
            <a:spLocks noGrp="1"/>
          </p:cNvSpPr>
          <p:nvPr>
            <p:ph type="ftr" sz="quarter" idx="3"/>
          </p:nvPr>
        </p:nvSpPr>
        <p:spPr>
          <a:xfrm>
            <a:off x="4165600" y="6422065"/>
            <a:ext cx="38608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endParaRPr lang="pl-PL" dirty="0"/>
          </a:p>
        </p:txBody>
      </p:sp>
      <p:sp>
        <p:nvSpPr>
          <p:cNvPr id="18" name="Symbol zastępczy numeru slajdu 17"/>
          <p:cNvSpPr>
            <a:spLocks noGrp="1"/>
          </p:cNvSpPr>
          <p:nvPr>
            <p:ph type="sldNum" sz="quarter" idx="4"/>
          </p:nvPr>
        </p:nvSpPr>
        <p:spPr>
          <a:xfrm>
            <a:off x="10871200" y="6422065"/>
            <a:ext cx="1016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2F7AF294-8C82-4F4A-A0AF-990C60F8BB25}" type="slidenum">
              <a:rPr lang="pl-PL" smtClean="0"/>
              <a:pPr/>
              <a:t>‹#›</a:t>
            </a:fld>
            <a:endParaRPr lang="pl-PL" dirty="0"/>
          </a:p>
        </p:txBody>
      </p:sp>
    </p:spTree>
  </p:cSld>
  <p:clrMap bg1="dk1" tx1="lt1" bg2="dk2" tx2="lt2" accent1="accent1" accent2="accent2" accent3="accent3" accent4="accent4" accent5="accent5" accent6="accent6" hlink="hlink" folHlink="folHlink"/>
  <p:sldLayoutIdLst>
    <p:sldLayoutId id="2147483686" r:id="rId1"/>
    <p:sldLayoutId id="2147483685" r:id="rId2"/>
  </p:sldLayoutIdLst>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late">
    <p:bg>
      <p:bgPr>
        <a:blipFill>
          <a:blip r:embed="rId7">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0"/>
              </a:spcBef>
              <a:spcAft>
                <a:spcPts val="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11320333" y="6241345"/>
            <a:ext cx="731600" cy="524800"/>
          </a:xfrm>
          <a:prstGeom prst="rect">
            <a:avLst/>
          </a:prstGeom>
          <a:noFill/>
          <a:ln>
            <a:noFill/>
          </a:ln>
        </p:spPr>
        <p:txBody>
          <a:bodyPr spcFirstLastPara="1" wrap="square" lIns="91425" tIns="91425" rIns="91425" bIns="91425" anchor="ctr" anchorCtr="0">
            <a:normAutofit/>
          </a:bodyPr>
          <a:lstStyle>
            <a:lvl1pPr lvl="0" algn="r">
              <a:buNone/>
              <a:defRPr sz="1300">
                <a:solidFill>
                  <a:schemeClr val="accent3"/>
                </a:solidFill>
                <a:latin typeface="Average"/>
                <a:ea typeface="Average"/>
                <a:cs typeface="Average"/>
                <a:sym typeface="Average"/>
              </a:defRPr>
            </a:lvl1pPr>
            <a:lvl2pPr lvl="1" algn="r">
              <a:buNone/>
              <a:defRPr sz="1300">
                <a:solidFill>
                  <a:schemeClr val="accent3"/>
                </a:solidFill>
                <a:latin typeface="Average"/>
                <a:ea typeface="Average"/>
                <a:cs typeface="Average"/>
                <a:sym typeface="Average"/>
              </a:defRPr>
            </a:lvl2pPr>
            <a:lvl3pPr lvl="2" algn="r">
              <a:buNone/>
              <a:defRPr sz="1300">
                <a:solidFill>
                  <a:schemeClr val="accent3"/>
                </a:solidFill>
                <a:latin typeface="Average"/>
                <a:ea typeface="Average"/>
                <a:cs typeface="Average"/>
                <a:sym typeface="Average"/>
              </a:defRPr>
            </a:lvl3pPr>
            <a:lvl4pPr lvl="3" algn="r">
              <a:buNone/>
              <a:defRPr sz="1300">
                <a:solidFill>
                  <a:schemeClr val="accent3"/>
                </a:solidFill>
                <a:latin typeface="Average"/>
                <a:ea typeface="Average"/>
                <a:cs typeface="Average"/>
                <a:sym typeface="Average"/>
              </a:defRPr>
            </a:lvl4pPr>
            <a:lvl5pPr lvl="4" algn="r">
              <a:buNone/>
              <a:defRPr sz="1300">
                <a:solidFill>
                  <a:schemeClr val="accent3"/>
                </a:solidFill>
                <a:latin typeface="Average"/>
                <a:ea typeface="Average"/>
                <a:cs typeface="Average"/>
                <a:sym typeface="Average"/>
              </a:defRPr>
            </a:lvl5pPr>
            <a:lvl6pPr lvl="5" algn="r">
              <a:buNone/>
              <a:defRPr sz="1300">
                <a:solidFill>
                  <a:schemeClr val="accent3"/>
                </a:solidFill>
                <a:latin typeface="Average"/>
                <a:ea typeface="Average"/>
                <a:cs typeface="Average"/>
                <a:sym typeface="Average"/>
              </a:defRPr>
            </a:lvl6pPr>
            <a:lvl7pPr lvl="6" algn="r">
              <a:buNone/>
              <a:defRPr sz="1300">
                <a:solidFill>
                  <a:schemeClr val="accent3"/>
                </a:solidFill>
                <a:latin typeface="Average"/>
                <a:ea typeface="Average"/>
                <a:cs typeface="Average"/>
                <a:sym typeface="Average"/>
              </a:defRPr>
            </a:lvl7pPr>
            <a:lvl8pPr lvl="7" algn="r">
              <a:buNone/>
              <a:defRPr sz="1300">
                <a:solidFill>
                  <a:schemeClr val="accent3"/>
                </a:solidFill>
                <a:latin typeface="Average"/>
                <a:ea typeface="Average"/>
                <a:cs typeface="Average"/>
                <a:sym typeface="Average"/>
              </a:defRPr>
            </a:lvl8pPr>
            <a:lvl9pPr lvl="8" algn="r">
              <a:buNone/>
              <a:defRPr sz="13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pl"/>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8" r:id="rId1"/>
    <p:sldLayoutId id="2147483652" r:id="rId2"/>
    <p:sldLayoutId id="2147483656" r:id="rId3"/>
    <p:sldLayoutId id="2147483709" r:id="rId4"/>
    <p:sldLayoutId id="2147483708" r:id="rId5"/>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89625-5D36-4EE7-B768-199502234966}" type="datetimeFigureOut">
              <a:rPr lang="pl-PL" smtClean="0"/>
              <a:pPr/>
              <a:t>09.11.2021</a:t>
            </a:fld>
            <a:endParaRPr lang="pl-PL"/>
          </a:p>
        </p:txBody>
      </p:sp>
      <p:sp>
        <p:nvSpPr>
          <p:cNvPr id="5" name="Symbol zastępczy stopki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7A7D6A-2F59-41CE-9302-D07AD82B0743}"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88" r:id="rId1"/>
    <p:sldLayoutId id="2147483687" r:id="rId2"/>
    <p:sldLayoutId id="2147483866" r:id="rId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l-PL"/>
              <a:t>Kliknij, aby edytować styl</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5DE51645-6D88-4676-A62E-18704290C7D3}" type="datetimeFigureOut">
              <a:rPr lang="pl-PL" smtClean="0"/>
              <a:pPr/>
              <a:t>09.11.2021</a:t>
            </a:fld>
            <a:endParaRPr lang="pl-PL"/>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pl-PL"/>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AE5A3A5B-7D76-4139-A4DA-14D0A8290A16}" type="slidenum">
              <a:rPr lang="pl-PL" smtClean="0"/>
              <a:pPr/>
              <a:t>‹#›</a:t>
            </a:fld>
            <a:endParaRPr lang="pl-PL"/>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408838817"/>
      </p:ext>
    </p:extLst>
  </p:cSld>
  <p:clrMap bg1="lt1" tx1="dk1" bg2="lt2" tx2="dk2" accent1="accent1" accent2="accent2" accent3="accent3" accent4="accent4" accent5="accent5" accent6="accent6" hlink="hlink" folHlink="folHlink"/>
  <p:sldLayoutIdLst>
    <p:sldLayoutId id="2147483662" r:id="rId1"/>
    <p:sldLayoutId id="2147483661" r:id="rId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pl-PL"/>
              <a:t>Kliknij, aby edytować styl</a:t>
            </a:r>
            <a:endParaRPr lang="en-US"/>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dirty="0"/>
              <a:pPr/>
              <a:t>11/9/2021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dirty="0"/>
              <a:pPr/>
              <a:t>‹#›</a:t>
            </a:fld>
            <a:endParaRPr lang="en-US"/>
          </a:p>
        </p:txBody>
      </p:sp>
      <p:sp>
        <p:nvSpPr>
          <p:cNvPr id="9" name="Rectangle 8"/>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94" r:id="rId1"/>
    <p:sldLayoutId id="2147483693" r:id="rId2"/>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a:t>
            </a:r>
          </a:p>
          <a:p>
            <a:pPr lvl="6"/>
            <a:r>
              <a:rPr lang="en-US" dirty="0"/>
              <a:t>Seven</a:t>
            </a:r>
          </a:p>
          <a:p>
            <a:pPr lvl="7"/>
            <a:r>
              <a:rPr lang="en-US" dirty="0"/>
              <a:t>Eight</a:t>
            </a:r>
          </a:p>
          <a:p>
            <a:pPr lvl="8"/>
            <a:r>
              <a:rPr lang="en-US" dirty="0"/>
              <a:t>nine</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11/9/2021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xmlns="" val="1835889092"/>
      </p:ext>
    </p:extLst>
  </p:cSld>
  <p:clrMap bg1="dk1" tx1="lt1" bg2="dk2" tx2="lt2" accent1="accent1" accent2="accent2" accent3="accent3" accent4="accent4" accent5="accent5" accent6="accent6" hlink="hlink" folHlink="folHlink"/>
  <p:sldLayoutIdLst>
    <p:sldLayoutId id="2147483674" r:id="rId1"/>
    <p:sldLayoutId id="2147483673" r:id="rId2"/>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Symbol zastępczy tytułu 21"/>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pl-PL"/>
              <a:t>Kliknij, aby edytować styl</a:t>
            </a:r>
            <a:endParaRPr kumimoji="0" lang="en-US"/>
          </a:p>
        </p:txBody>
      </p:sp>
      <p:sp>
        <p:nvSpPr>
          <p:cNvPr id="13" name="Symbol zastępczy tekstu 12"/>
          <p:cNvSpPr>
            <a:spLocks noGrp="1"/>
          </p:cNvSpPr>
          <p:nvPr>
            <p:ph type="body" idx="1"/>
          </p:nvPr>
        </p:nvSpPr>
        <p:spPr>
          <a:xfrm>
            <a:off x="609600" y="1600200"/>
            <a:ext cx="10972800" cy="4709160"/>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4" name="Symbol zastępczy daty 13"/>
          <p:cNvSpPr>
            <a:spLocks noGrp="1"/>
          </p:cNvSpPr>
          <p:nvPr>
            <p:ph type="dt" sz="half" idx="2"/>
          </p:nvPr>
        </p:nvSpPr>
        <p:spPr>
          <a:xfrm>
            <a:off x="609600" y="6416676"/>
            <a:ext cx="28448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34129107-14CA-486A-9B25-A356B30242FD}" type="datetimeFigureOut">
              <a:rPr lang="pl-PL" smtClean="0"/>
              <a:pPr/>
              <a:t>09.11.2021</a:t>
            </a:fld>
            <a:endParaRPr lang="pl-PL"/>
          </a:p>
        </p:txBody>
      </p:sp>
      <p:sp>
        <p:nvSpPr>
          <p:cNvPr id="3" name="Symbol zastępczy stopki 2"/>
          <p:cNvSpPr>
            <a:spLocks noGrp="1"/>
          </p:cNvSpPr>
          <p:nvPr>
            <p:ph type="ftr" sz="quarter" idx="3"/>
          </p:nvPr>
        </p:nvSpPr>
        <p:spPr>
          <a:xfrm>
            <a:off x="4165600" y="6416676"/>
            <a:ext cx="38608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pl-PL"/>
          </a:p>
        </p:txBody>
      </p:sp>
      <p:sp>
        <p:nvSpPr>
          <p:cNvPr id="23" name="Symbol zastępczy numeru slajdu 22"/>
          <p:cNvSpPr>
            <a:spLocks noGrp="1"/>
          </p:cNvSpPr>
          <p:nvPr>
            <p:ph type="sldNum" sz="quarter" idx="4"/>
          </p:nvPr>
        </p:nvSpPr>
        <p:spPr>
          <a:xfrm>
            <a:off x="10566400" y="6416676"/>
            <a:ext cx="1016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1C080514-2A2A-49CC-978F-4E2E0CC3E087}" type="slidenum">
              <a:rPr lang="pl-PL" smtClean="0"/>
              <a:pPr/>
              <a:t>‹#›</a:t>
            </a:fld>
            <a:endParaRPr lang="pl-PL"/>
          </a:p>
        </p:txBody>
      </p:sp>
    </p:spTree>
  </p:cSld>
  <p:clrMap bg1="dk1" tx1="lt1" bg2="dk2" tx2="lt2" accent1="accent1" accent2="accent2" accent3="accent3" accent4="accent4" accent5="accent5" accent6="accent6" hlink="hlink" folHlink="folHlink"/>
  <p:sldLayoutIdLst>
    <p:sldLayoutId id="2147483706" r:id="rId1"/>
    <p:sldLayoutId id="2147483705" r:id="rId2"/>
    <p:sldLayoutId id="2147483704" r:id="rId3"/>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pl-PL"/>
              <a:t>Kliknij, aby edytować styl</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2E84C8DA-7ED0-4A70-B751-FA93AB8304CA}" type="datetimeFigureOut">
              <a:rPr lang="pl-PL" smtClean="0"/>
              <a:pPr/>
              <a:t>09.11.2021</a:t>
            </a:fld>
            <a:endParaRPr lang="pl-PL"/>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pl-PL"/>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98574CE0-B197-49C1-99EB-ABA55EA6060A}"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703" r:id="rId1"/>
    <p:sldLayoutId id="2147483702" r:id="rId2"/>
    <p:sldLayoutId id="2147483701" r:id="rId3"/>
    <p:sldLayoutId id="2147483700" r:id="rId4"/>
  </p:sldLayoutIdLst>
  <p:transition spd="slow">
    <p:wip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0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2.xml"/></Relationships>
</file>

<file path=ppt/slides/_rels/slide10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33.xml"/></Relationships>
</file>

<file path=ppt/slides/_rels/slide10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33.xml"/></Relationships>
</file>

<file path=ppt/slides/_rels/slide10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6.xml"/></Relationships>
</file>

<file path=ppt/slides/_rels/slide10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5.xml"/></Relationships>
</file>

<file path=ppt/slides/_rels/slide10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5.xml"/></Relationships>
</file>

<file path=ppt/slides/_rels/slide10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5.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2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2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14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9.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9.xml"/></Relationships>
</file>

<file path=ppt/slides/_rels/slide26.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1.png"/><Relationship Id="rId1" Type="http://schemas.openxmlformats.org/officeDocument/2006/relationships/slideLayout" Target="../slideLayouts/slideLayout49.xml"/><Relationship Id="rId5" Type="http://schemas.openxmlformats.org/officeDocument/2006/relationships/image" Target="../media/image25.sv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9.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3.xml"/><Relationship Id="rId4" Type="http://schemas.openxmlformats.org/officeDocument/2006/relationships/image" Target="../media/image27.jpeg"/></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4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7.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7.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hyperlink" Target="http://historia-warszawy.pl/pomnik-malego-powstanca/" TargetMode="External"/><Relationship Id="rId2" Type="http://schemas.openxmlformats.org/officeDocument/2006/relationships/image" Target="../media/image45.jpeg"/><Relationship Id="rId1" Type="http://schemas.openxmlformats.org/officeDocument/2006/relationships/slideLayout" Target="../slideLayouts/slideLayout46.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47.png"/><Relationship Id="rId1" Type="http://schemas.openxmlformats.org/officeDocument/2006/relationships/slideLayout" Target="../slideLayouts/slideLayout44.xml"/><Relationship Id="rId4" Type="http://schemas.openxmlformats.org/officeDocument/2006/relationships/image" Target="../media/image4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5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4.xml"/></Relationships>
</file>

<file path=ppt/slides/_rels/slide58.xml.rels><?xml version="1.0" encoding="UTF-8" standalone="yes"?>
<Relationships xmlns="http://schemas.openxmlformats.org/package/2006/relationships"><Relationship Id="rId3" Type="http://schemas.openxmlformats.org/officeDocument/2006/relationships/hyperlink" Target="https://pl.wikipedia.org/wiki/Stanis%C5%82aw_Broniewski" TargetMode="External"/><Relationship Id="rId2" Type="http://schemas.openxmlformats.org/officeDocument/2006/relationships/hyperlink" Target="https://pl.wikipedia.org/wiki/Kazimierz_Grenda" TargetMode="Externa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pl.wikipedia.org/wiki/Znaczek_pocztowy" TargetMode="External"/><Relationship Id="rId1" Type="http://schemas.openxmlformats.org/officeDocument/2006/relationships/slideLayout" Target="../slideLayouts/slideLayout44.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2.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3.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2.xml"/></Relationships>
</file>

<file path=ppt/slides/_rels/slide7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3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jpeg"/><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3.jpeg"/><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microsoft.com/office/2007/relationships/media" Target="../media/media1.mp3"/><Relationship Id="rId2" Type="http://schemas.openxmlformats.org/officeDocument/2006/relationships/slideLayout" Target="../slideLayouts/slideLayout34.xml"/><Relationship Id="rId1" Type="http://schemas.openxmlformats.org/officeDocument/2006/relationships/video" Target="NULL" TargetMode="External"/><Relationship Id="rId4" Type="http://schemas.openxmlformats.org/officeDocument/2006/relationships/image" Target="../media/image74.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31.xml"/></Relationships>
</file>

<file path=ppt/slides/_rels/slide9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b="1" u="sng" dirty="0"/>
              <a:t>Szkolny Projekt „ Mieli tyle lat co My a byli już  bohaterami.”</a:t>
            </a:r>
          </a:p>
        </p:txBody>
      </p:sp>
      <p:sp>
        <p:nvSpPr>
          <p:cNvPr id="3" name="Symbol zastępczy zawartości 2"/>
          <p:cNvSpPr>
            <a:spLocks noGrp="1"/>
          </p:cNvSpPr>
          <p:nvPr>
            <p:ph idx="1"/>
          </p:nvPr>
        </p:nvSpPr>
        <p:spPr/>
        <p:txBody>
          <a:bodyPr>
            <a:normAutofit lnSpcReduction="10000"/>
          </a:bodyPr>
          <a:lstStyle/>
          <a:p>
            <a:r>
              <a:rPr lang="pl-PL" dirty="0"/>
              <a:t>Drodzy Uczniowie!</a:t>
            </a:r>
          </a:p>
          <a:p>
            <a:endParaRPr lang="pl-PL" dirty="0"/>
          </a:p>
          <a:p>
            <a:r>
              <a:rPr lang="pl-PL" b="1" dirty="0">
                <a:solidFill>
                  <a:srgbClr val="C00000"/>
                </a:solidFill>
              </a:rPr>
              <a:t>Przed Wami 16 niezwykłych postaci, młodych </a:t>
            </a:r>
            <a:r>
              <a:rPr lang="pl-PL" b="1" dirty="0" smtClean="0">
                <a:solidFill>
                  <a:srgbClr val="C00000"/>
                </a:solidFill>
              </a:rPr>
              <a:t>ludzi, którzy </a:t>
            </a:r>
            <a:r>
              <a:rPr lang="pl-PL" b="1" dirty="0" smtClean="0">
                <a:solidFill>
                  <a:srgbClr val="C00000"/>
                </a:solidFill>
              </a:rPr>
              <a:t>walczyli, abyśmy </a:t>
            </a:r>
            <a:r>
              <a:rPr lang="pl-PL" b="1" dirty="0">
                <a:solidFill>
                  <a:srgbClr val="C00000"/>
                </a:solidFill>
              </a:rPr>
              <a:t>mogli żyć w wolnej Polsce. </a:t>
            </a:r>
          </a:p>
          <a:p>
            <a:r>
              <a:rPr lang="pl-PL" b="1" dirty="0">
                <a:solidFill>
                  <a:srgbClr val="C00000"/>
                </a:solidFill>
              </a:rPr>
              <a:t>Każda klasa dziękując młodym patriotom wykonała prezentację</a:t>
            </a:r>
            <a:r>
              <a:rPr lang="pl-PL" dirty="0"/>
              <a:t>. Obejrzyjcie je uważnie, zapamiętajcie  </a:t>
            </a:r>
            <a:r>
              <a:rPr lang="pl-PL" dirty="0" smtClean="0"/>
              <a:t>nazwiska, a  </a:t>
            </a:r>
            <a:r>
              <a:rPr lang="pl-PL" dirty="0"/>
              <a:t>pod koniec listopada będzie  wielkie szkolne  </a:t>
            </a:r>
            <a:r>
              <a:rPr lang="pl-PL" dirty="0" smtClean="0"/>
              <a:t>głosowanie, które  </a:t>
            </a:r>
            <a:r>
              <a:rPr lang="pl-PL" dirty="0"/>
              <a:t>zdecyduje  komu stworzymy piękny pomnik pamięci w naszej szkole.</a:t>
            </a:r>
          </a:p>
        </p:txBody>
      </p:sp>
    </p:spTree>
    <p:extLst>
      <p:ext uri="{BB962C8B-B14F-4D97-AF65-F5344CB8AC3E}">
        <p14:creationId xmlns:p14="http://schemas.microsoft.com/office/powerpoint/2010/main" xmlns="" val="219648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3CC9B35-B827-4B01-B46B-E770FA512462}"/>
              </a:ext>
            </a:extLst>
          </p:cNvPr>
          <p:cNvSpPr txBox="1">
            <a:spLocks noGrp="1"/>
          </p:cNvSpPr>
          <p:nvPr>
            <p:ph type="title" idx="4294967295"/>
          </p:nvPr>
        </p:nvSpPr>
        <p:spPr>
          <a:xfrm>
            <a:off x="10082880" y="6231240"/>
            <a:ext cx="2104560" cy="620640"/>
          </a:xfrm>
        </p:spPr>
        <p:txBody>
          <a:bodyPr/>
          <a:lstStyle/>
          <a:p>
            <a:endParaRPr lang="pl-PL" sz="1800">
              <a:latin typeface="Calibri" pitchFamily="18"/>
            </a:endParaRPr>
          </a:p>
        </p:txBody>
      </p:sp>
      <p:pic>
        <p:nvPicPr>
          <p:cNvPr id="3" name="Obraz 3">
            <a:extLst>
              <a:ext uri="{FF2B5EF4-FFF2-40B4-BE49-F238E27FC236}">
                <a16:creationId xmlns:a16="http://schemas.microsoft.com/office/drawing/2014/main" xmlns="" id="{74BDA569-1C58-4D2A-883F-14CAE120395F}"/>
              </a:ext>
            </a:extLst>
          </p:cNvPr>
          <p:cNvPicPr>
            <a:picLocks noChangeAspect="1"/>
          </p:cNvPicPr>
          <p:nvPr/>
        </p:nvPicPr>
        <p:blipFill>
          <a:blip r:embed="rId3">
            <a:lum/>
            <a:alphaModFix/>
          </a:blip>
          <a:srcRect/>
          <a:stretch>
            <a:fillRect/>
          </a:stretch>
        </p:blipFill>
        <p:spPr>
          <a:xfrm>
            <a:off x="-5760" y="-720"/>
            <a:ext cx="10089720" cy="6859440"/>
          </a:xfrm>
          <a:prstGeom prst="rect">
            <a:avLst/>
          </a:prstGeom>
          <a:noFill/>
          <a:ln>
            <a:noFill/>
          </a:ln>
        </p:spPr>
      </p:pic>
    </p:spTree>
    <p:extLst>
      <p:ext uri="{BB962C8B-B14F-4D97-AF65-F5344CB8AC3E}">
        <p14:creationId xmlns:p14="http://schemas.microsoft.com/office/powerpoint/2010/main" xmlns="" val="1428257916"/>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bg2">
                <a:shade val="45000"/>
                <a:satMod val="135000"/>
              </a:schemeClr>
              <a:prstClr val="white"/>
            </a:duotone>
          </a:blip>
          <a:srcRect/>
          <a:stretch>
            <a:fillRect l="-24000" r="-24000"/>
          </a:stretch>
        </a:blipFill>
        <a:effectLst/>
      </p:bgPr>
    </p:bg>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6 września 1863 roku w bitwie pod Batorzem koło Kraśnika jego oddział został rozbity, a on sam odniósł rany i dostał się do niewoli. Prawdopodobnie jako najmłodsza osoba został zesłany na katorgę do Tomska, ale dzięki gubernatorowi dotarł tylko do Tobolska, skąd udało mu się wrócić.</a:t>
            </a:r>
          </a:p>
          <a:p>
            <a:endParaRPr lang="pl-PL" dirty="0"/>
          </a:p>
        </p:txBody>
      </p:sp>
    </p:spTree>
    <p:extLst>
      <p:ext uri="{BB962C8B-B14F-4D97-AF65-F5344CB8AC3E}">
        <p14:creationId xmlns:p14="http://schemas.microsoft.com/office/powerpoint/2010/main" xmlns="" val="3967757511"/>
      </p:ext>
    </p:extLst>
  </p:cSld>
  <p:clrMapOvr>
    <a:masterClrMapping/>
  </p:clrMapOvr>
  <p:transition spd="slow">
    <p:wip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85B7C24-06DC-42DF-9F3A-BF7A49E40E2F}"/>
              </a:ext>
            </a:extLst>
          </p:cNvPr>
          <p:cNvSpPr>
            <a:spLocks noGrp="1"/>
          </p:cNvSpPr>
          <p:nvPr>
            <p:ph type="title"/>
          </p:nvPr>
        </p:nvSpPr>
        <p:spPr>
          <a:xfrm>
            <a:off x="1989914" y="908721"/>
            <a:ext cx="3881960" cy="3960440"/>
          </a:xfrm>
        </p:spPr>
        <p:txBody>
          <a:bodyPr/>
          <a:lstStyle/>
          <a:p>
            <a:r>
              <a:rPr lang="pl-PL" sz="2800" dirty="0"/>
              <a:t>„ </a:t>
            </a:r>
            <a:r>
              <a:rPr lang="pl-PL" sz="2800" b="1" i="1" dirty="0"/>
              <a:t>Tu mi stanęły razem wszystkie okrucieństwa żywo przed oczyma, jakich Moskale dopuszczali się na więźniach, a osobliwie rannych w bitwie pojmanych.”</a:t>
            </a:r>
          </a:p>
        </p:txBody>
      </p:sp>
      <p:sp>
        <p:nvSpPr>
          <p:cNvPr id="3" name="Symbol zastępczy tekstu 2">
            <a:extLst>
              <a:ext uri="{FF2B5EF4-FFF2-40B4-BE49-F238E27FC236}">
                <a16:creationId xmlns:a16="http://schemas.microsoft.com/office/drawing/2014/main" xmlns="" id="{F03BCAD0-4F85-4826-823D-2318F56AB85E}"/>
              </a:ext>
            </a:extLst>
          </p:cNvPr>
          <p:cNvSpPr>
            <a:spLocks noGrp="1"/>
          </p:cNvSpPr>
          <p:nvPr>
            <p:ph type="body" idx="1"/>
          </p:nvPr>
        </p:nvSpPr>
        <p:spPr>
          <a:xfrm>
            <a:off x="2855641" y="4221089"/>
            <a:ext cx="2421835" cy="1500187"/>
          </a:xfrm>
        </p:spPr>
        <p:txBody>
          <a:bodyPr/>
          <a:lstStyle/>
          <a:p>
            <a:r>
              <a:rPr lang="pl-PL" dirty="0"/>
              <a:t>				Feliks </a:t>
            </a:r>
            <a:r>
              <a:rPr lang="pl-PL" dirty="0" err="1"/>
              <a:t>Riedl</a:t>
            </a:r>
            <a:endParaRPr lang="pl-PL" dirty="0"/>
          </a:p>
        </p:txBody>
      </p:sp>
      <p:pic>
        <p:nvPicPr>
          <p:cNvPr id="5" name="Obraz 4">
            <a:extLst>
              <a:ext uri="{FF2B5EF4-FFF2-40B4-BE49-F238E27FC236}">
                <a16:creationId xmlns:a16="http://schemas.microsoft.com/office/drawing/2014/main" xmlns="" id="{701BCE1D-26A1-4B6E-9CCE-212EA8BE9294}"/>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5906492" y="1268760"/>
            <a:ext cx="4320480" cy="4320480"/>
          </a:xfrm>
          <a:prstGeom prst="rect">
            <a:avLst/>
          </a:prstGeom>
          <a:effectLst>
            <a:softEdge rad="317500"/>
          </a:effectLst>
        </p:spPr>
      </p:pic>
    </p:spTree>
    <p:extLst>
      <p:ext uri="{BB962C8B-B14F-4D97-AF65-F5344CB8AC3E}">
        <p14:creationId xmlns:p14="http://schemas.microsoft.com/office/powerpoint/2010/main" xmlns="" val="1002709209"/>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2207568" y="1052737"/>
            <a:ext cx="4592832" cy="4574807"/>
          </a:xfrm>
        </p:spPr>
        <p:txBody>
          <a:bodyPr>
            <a:normAutofit/>
          </a:bodyPr>
          <a:lstStyle/>
          <a:p>
            <a:r>
              <a:rPr lang="pl-PL" sz="2400" dirty="0"/>
              <a:t>Po powrocie z Syberii, mając 15 lat wstąpił w 1865 r. do jezuitów w Starej Wsi koło Brzozowa. Święcenia przyjął 16 czerwca 1869 r. z rąk bp. Antoniego Józefa </a:t>
            </a:r>
            <a:r>
              <a:rPr lang="pl-PL" sz="2400" dirty="0" err="1"/>
              <a:t>Monastyrskiego</a:t>
            </a:r>
            <a:r>
              <a:rPr lang="pl-PL" sz="2400" dirty="0"/>
              <a:t> (1803-1869). Studia filozoficzne odbył w Śremie w latach 1871-1872, w 1873 r. w Tarnopolu. Był też studentem I roku teologii moralnej w Krakowie.</a:t>
            </a:r>
          </a:p>
          <a:p>
            <a:endParaRPr lang="pl-PL" dirty="0"/>
          </a:p>
        </p:txBody>
      </p:sp>
      <p:pic>
        <p:nvPicPr>
          <p:cNvPr id="4" name="Obraz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032104" y="692697"/>
            <a:ext cx="2820144" cy="4335971"/>
          </a:xfrm>
          <a:prstGeom prst="rect">
            <a:avLst/>
          </a:prstGeom>
        </p:spPr>
      </p:pic>
    </p:spTree>
    <p:extLst>
      <p:ext uri="{BB962C8B-B14F-4D97-AF65-F5344CB8AC3E}">
        <p14:creationId xmlns:p14="http://schemas.microsoft.com/office/powerpoint/2010/main" xmlns="" val="1579004430"/>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p:cNvSpPr>
            <a:spLocks noGrp="1"/>
          </p:cNvSpPr>
          <p:nvPr>
            <p:ph type="title"/>
          </p:nvPr>
        </p:nvSpPr>
        <p:spPr>
          <a:xfrm>
            <a:off x="4989942" y="2996952"/>
            <a:ext cx="5678058" cy="2736304"/>
          </a:xfrm>
        </p:spPr>
        <p:txBody>
          <a:bodyPr/>
          <a:lstStyle/>
          <a:p>
            <a:r>
              <a:rPr lang="pl-PL" sz="2400" dirty="0"/>
              <a:t>Około 1880 roku spisał swoje wspomnienia powstańcze i zesłańcze. Pracę Wspomnienie z powstania 1863 roku i z drogi na zesłanie w 1864 roku, opublikował w 1891 roku w książce Zapomniane wspomnienia profesor Eligiusz Kozłowski.</a:t>
            </a:r>
            <a:br>
              <a:rPr lang="pl-PL" sz="2400" dirty="0"/>
            </a:br>
            <a:endParaRPr lang="pl-PL" sz="2400" dirty="0"/>
          </a:p>
        </p:txBody>
      </p:sp>
      <p:pic>
        <p:nvPicPr>
          <p:cNvPr id="4" name="Obraz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919536" y="745937"/>
            <a:ext cx="2591742" cy="3831558"/>
          </a:xfrm>
          <a:prstGeom prst="rect">
            <a:avLst/>
          </a:prstGeom>
          <a:ln>
            <a:noFill/>
          </a:ln>
          <a:effectLst>
            <a:softEdge rad="112500"/>
          </a:effectLst>
        </p:spPr>
      </p:pic>
    </p:spTree>
    <p:extLst>
      <p:ext uri="{BB962C8B-B14F-4D97-AF65-F5344CB8AC3E}">
        <p14:creationId xmlns:p14="http://schemas.microsoft.com/office/powerpoint/2010/main" xmlns="" val="3817748376"/>
      </p:ext>
    </p:extLst>
  </p:cSld>
  <p:clrMapOvr>
    <a:masterClrMapping/>
  </p:clrMapOvr>
  <p:transition spd="slow">
    <p:wip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p:cNvSpPr>
            <a:spLocks noGrp="1"/>
          </p:cNvSpPr>
          <p:nvPr>
            <p:ph type="subTitle" idx="1"/>
          </p:nvPr>
        </p:nvSpPr>
        <p:spPr>
          <a:xfrm>
            <a:off x="2895600" y="4869160"/>
            <a:ext cx="6400800" cy="1152128"/>
          </a:xfrm>
        </p:spPr>
        <p:txBody>
          <a:bodyPr>
            <a:noAutofit/>
          </a:bodyPr>
          <a:lstStyle/>
          <a:p>
            <a:r>
              <a:rPr lang="pl-PL" sz="3200" b="1" i="1" dirty="0">
                <a:latin typeface="Georgia" panose="02040502050405020303" pitchFamily="18" charset="0"/>
              </a:rPr>
              <a:t>Pamiętamy…</a:t>
            </a:r>
          </a:p>
          <a:p>
            <a:r>
              <a:rPr lang="pl-PL" sz="3200" b="1" i="1" dirty="0">
                <a:latin typeface="Georgia" panose="02040502050405020303" pitchFamily="18" charset="0"/>
              </a:rPr>
              <a:t>Cześć bohaterom klasa 7c</a:t>
            </a:r>
          </a:p>
        </p:txBody>
      </p:sp>
      <p:pic>
        <p:nvPicPr>
          <p:cNvPr id="5" name="Obraz 4">
            <a:extLst>
              <a:ext uri="{FF2B5EF4-FFF2-40B4-BE49-F238E27FC236}">
                <a16:creationId xmlns:a16="http://schemas.microsoft.com/office/drawing/2014/main" xmlns="" id="{A5116619-A227-422D-A8C2-B20520E412AE}"/>
              </a:ext>
            </a:extLst>
          </p:cNvPr>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3778959" y="836712"/>
            <a:ext cx="4634082" cy="3816424"/>
          </a:xfrm>
          <a:prstGeom prst="rect">
            <a:avLst/>
          </a:prstGeom>
          <a:ln>
            <a:noFill/>
          </a:ln>
          <a:effectLst>
            <a:softEdge rad="317500"/>
          </a:effectLst>
        </p:spPr>
      </p:pic>
    </p:spTree>
    <p:extLst>
      <p:ext uri="{BB962C8B-B14F-4D97-AF65-F5344CB8AC3E}">
        <p14:creationId xmlns:p14="http://schemas.microsoft.com/office/powerpoint/2010/main" xmlns="" val="2726490725"/>
      </p:ext>
    </p:extLst>
  </p:cSld>
  <p:clrMapOvr>
    <a:masterClrMapping/>
  </p:clrMapOvr>
  <p:transition spd="slow">
    <p:wipe/>
  </p:transition>
</p:sld>
</file>

<file path=ppt/slides/slide105.xml><?xml version="1.0" encoding="utf-8"?>
<p:sld xmlns:a="http://schemas.openxmlformats.org/drawingml/2006/main" xmlns:r="http://schemas.openxmlformats.org/officeDocument/2006/relationships" xmlns:p="http://schemas.openxmlformats.org/presentationml/2006/main">
  <p:cSld>
    <p:bg>
      <p:bgPr>
        <a:blipFill>
          <a:blip r:embed="rId2"/>
          <a:stretch>
            <a:fillRect l="-15000" r="-15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b="1" dirty="0">
                <a:solidFill>
                  <a:srgbClr val="FF0000"/>
                </a:solidFill>
                <a:cs typeface="Calibri Light"/>
              </a:rPr>
              <a:t>Witold </a:t>
            </a:r>
            <a:r>
              <a:rPr lang="pl-PL" b="1" dirty="0" err="1">
                <a:solidFill>
                  <a:srgbClr val="FF0000"/>
                </a:solidFill>
                <a:cs typeface="Calibri Light"/>
              </a:rPr>
              <a:t>Modelski</a:t>
            </a:r>
            <a:r>
              <a:rPr lang="pl-PL" b="1" dirty="0">
                <a:solidFill>
                  <a:srgbClr val="FF0000"/>
                </a:solidFill>
                <a:cs typeface="Calibri Light"/>
              </a:rPr>
              <a:t> ,,Warszawiak'</a:t>
            </a:r>
            <a:r>
              <a:rPr lang="pl-PL" b="1" dirty="0">
                <a:solidFill>
                  <a:schemeClr val="bg1"/>
                </a:solidFill>
                <a:cs typeface="Calibri Light"/>
              </a:rPr>
              <a:t>'</a:t>
            </a:r>
          </a:p>
        </p:txBody>
      </p:sp>
      <p:sp>
        <p:nvSpPr>
          <p:cNvPr id="3" name="Podtytuł 2"/>
          <p:cNvSpPr>
            <a:spLocks noGrp="1"/>
          </p:cNvSpPr>
          <p:nvPr>
            <p:ph type="subTitle" idx="1"/>
          </p:nvPr>
        </p:nvSpPr>
        <p:spPr/>
        <p:txBody>
          <a:bodyPr vert="horz" lIns="91440" tIns="45720" rIns="91440" bIns="45720" rtlCol="0" anchor="t">
            <a:normAutofit/>
          </a:bodyPr>
          <a:lstStyle/>
          <a:p>
            <a:r>
              <a:rPr lang="pl-PL" dirty="0">
                <a:solidFill>
                  <a:schemeClr val="bg1"/>
                </a:solidFill>
                <a:cs typeface="Calibri"/>
              </a:rPr>
              <a:t>11.11.1932r. - 20.09.1944r.</a:t>
            </a:r>
          </a:p>
        </p:txBody>
      </p:sp>
      <p:sp>
        <p:nvSpPr>
          <p:cNvPr id="4" name="pole tekstowe 3">
            <a:extLst>
              <a:ext uri="{FF2B5EF4-FFF2-40B4-BE49-F238E27FC236}">
                <a16:creationId xmlns:a16="http://schemas.microsoft.com/office/drawing/2014/main" xmlns="" id="{93D7B16F-6782-4991-A2EE-AECE8C1748AC}"/>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l-PL" dirty="0"/>
          </a:p>
        </p:txBody>
      </p:sp>
    </p:spTree>
    <p:extLst>
      <p:ext uri="{BB962C8B-B14F-4D97-AF65-F5344CB8AC3E}">
        <p14:creationId xmlns:p14="http://schemas.microsoft.com/office/powerpoint/2010/main" xmlns="" val="414661542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8" name="Straight Connector 17">
            <a:extLst>
              <a:ext uri="{FF2B5EF4-FFF2-40B4-BE49-F238E27FC236}">
                <a16:creationId xmlns:a16="http://schemas.microsoft.com/office/drawing/2014/main" xmlns=""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33C4B449-6FDD-4B34-A67C-33160482467D}"/>
              </a:ext>
            </a:extLst>
          </p:cNvPr>
          <p:cNvSpPr>
            <a:spLocks noGrp="1"/>
          </p:cNvSpPr>
          <p:nvPr>
            <p:ph idx="1"/>
          </p:nvPr>
        </p:nvSpPr>
        <p:spPr>
          <a:xfrm>
            <a:off x="897769" y="1909192"/>
            <a:ext cx="4586513" cy="3647710"/>
          </a:xfrm>
        </p:spPr>
        <p:txBody>
          <a:bodyPr vert="horz" lIns="91440" tIns="45720" rIns="91440" bIns="45720" rtlCol="0">
            <a:noAutofit/>
          </a:bodyPr>
          <a:lstStyle/>
          <a:p>
            <a:pPr marL="0" indent="0">
              <a:buNone/>
            </a:pPr>
            <a:r>
              <a:rPr lang="pl-PL" sz="1700">
                <a:solidFill>
                  <a:schemeClr val="bg1"/>
                </a:solidFill>
                <a:ea typeface="+mn-lt"/>
                <a:cs typeface="+mn-lt"/>
              </a:rPr>
              <a:t>W czasie wojny, po spaleniu się  mieszkania na ul. Nowy Świat, rodzina Modelskich przeniosła się na ul. Leszno, gdzie Witold pozostawał pod opieką matki Jadwigi Marii Modelskiej aż do wybuchu powstania. Na początku sierpnia 1944 przyłączył się do Zgrupowania „Radosław” batalion ,,Parasol''- 1. kompania - IV pluton. Po upadku Woli przeszedł na Stare Miasto do Grupy „Północ” – odcinek „Sosna” - batalion „Gozdawa" - 2. kompania „szturmowa” i zakończył swój szlak bojowy na Czerniakowie – zgrupowanie „Radosław” - Brygada Dywersji Broda 53- kompania „Parasol”.</a:t>
            </a:r>
          </a:p>
        </p:txBody>
      </p:sp>
      <p:cxnSp>
        <p:nvCxnSpPr>
          <p:cNvPr id="20" name="Straight Connector 19">
            <a:extLst>
              <a:ext uri="{FF2B5EF4-FFF2-40B4-BE49-F238E27FC236}">
                <a16:creationId xmlns:a16="http://schemas.microsoft.com/office/drawing/2014/main" xmlns=""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az 4" descr="Obraz zawierający tekst&#10;&#10;Opis wygenerowany automatycznie">
            <a:extLst>
              <a:ext uri="{FF2B5EF4-FFF2-40B4-BE49-F238E27FC236}">
                <a16:creationId xmlns:a16="http://schemas.microsoft.com/office/drawing/2014/main" xmlns="" id="{D783DCD3-1573-4580-82CE-A33A3F7A90F2}"/>
              </a:ext>
            </a:extLst>
          </p:cNvPr>
          <p:cNvPicPr>
            <a:picLocks noChangeAspect="1"/>
          </p:cNvPicPr>
          <p:nvPr/>
        </p:nvPicPr>
        <p:blipFill rotWithShape="1">
          <a:blip r:embed="rId2"/>
          <a:srcRect r="3548" b="-3"/>
          <a:stretch/>
        </p:blipFill>
        <p:spPr>
          <a:xfrm>
            <a:off x="6525453" y="1225812"/>
            <a:ext cx="5666547" cy="4406375"/>
          </a:xfrm>
          <a:prstGeom prst="rect">
            <a:avLst/>
          </a:prstGeom>
        </p:spPr>
      </p:pic>
    </p:spTree>
    <p:extLst>
      <p:ext uri="{BB962C8B-B14F-4D97-AF65-F5344CB8AC3E}">
        <p14:creationId xmlns:p14="http://schemas.microsoft.com/office/powerpoint/2010/main" xmlns="" val="2676163519"/>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19" name="Straight Connector 18">
            <a:extLst>
              <a:ext uri="{FF2B5EF4-FFF2-40B4-BE49-F238E27FC236}">
                <a16:creationId xmlns:a16="http://schemas.microsoft.com/office/drawing/2014/main" xmlns=""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51A19B58-C376-421A-B79D-CF90F33873FE}"/>
              </a:ext>
            </a:extLst>
          </p:cNvPr>
          <p:cNvSpPr>
            <a:spLocks noGrp="1"/>
          </p:cNvSpPr>
          <p:nvPr>
            <p:ph idx="1"/>
          </p:nvPr>
        </p:nvSpPr>
        <p:spPr>
          <a:xfrm>
            <a:off x="897769" y="1909192"/>
            <a:ext cx="4586513" cy="3647710"/>
          </a:xfrm>
        </p:spPr>
        <p:txBody>
          <a:bodyPr vert="horz" lIns="91440" tIns="45720" rIns="91440" bIns="45720" rtlCol="0">
            <a:normAutofit/>
          </a:bodyPr>
          <a:lstStyle/>
          <a:p>
            <a:pPr marL="0" indent="0">
              <a:buNone/>
            </a:pPr>
            <a:r>
              <a:rPr lang="pl-PL" sz="2000">
                <a:solidFill>
                  <a:schemeClr val="bg1"/>
                </a:solidFill>
                <a:ea typeface="+mn-lt"/>
                <a:cs typeface="+mn-lt"/>
              </a:rPr>
              <a:t>Służył jako łącznik i realizował zadania pomocnicze. Odznaczał się odwagą, za zasługi 23 sierpnia otrzymał Krzyż Walecznych i awans do stopnia kaprala. 2 września jako jeden z ostatnich żołnierzy „Parasola” wszedł do kanału i przeszedł do Śródmieścia. W nocy z 4 na 5 września żołnierze Zgrupowania „Radosław” wzmocnili powstańcze siły na Czerniakowie.</a:t>
            </a:r>
            <a:endParaRPr lang="pl-PL" sz="2000">
              <a:solidFill>
                <a:schemeClr val="bg1"/>
              </a:solidFill>
              <a:cs typeface="Calibri" panose="020F0502020204030204"/>
            </a:endParaRPr>
          </a:p>
        </p:txBody>
      </p:sp>
      <p:cxnSp>
        <p:nvCxnSpPr>
          <p:cNvPr id="21" name="Straight Connector 20">
            <a:extLst>
              <a:ext uri="{FF2B5EF4-FFF2-40B4-BE49-F238E27FC236}">
                <a16:creationId xmlns:a16="http://schemas.microsoft.com/office/drawing/2014/main" xmlns=""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az 4">
            <a:extLst>
              <a:ext uri="{FF2B5EF4-FFF2-40B4-BE49-F238E27FC236}">
                <a16:creationId xmlns:a16="http://schemas.microsoft.com/office/drawing/2014/main" xmlns="" id="{788B7631-56E8-4651-B815-D37606EE2AD9}"/>
              </a:ext>
            </a:extLst>
          </p:cNvPr>
          <p:cNvPicPr>
            <a:picLocks noChangeAspect="1"/>
          </p:cNvPicPr>
          <p:nvPr/>
        </p:nvPicPr>
        <p:blipFill>
          <a:blip r:embed="rId2" cstate="print"/>
          <a:stretch>
            <a:fillRect/>
          </a:stretch>
        </p:blipFill>
        <p:spPr>
          <a:xfrm>
            <a:off x="6525453" y="85904"/>
            <a:ext cx="5666547" cy="6686191"/>
          </a:xfrm>
          <a:prstGeom prst="rect">
            <a:avLst/>
          </a:prstGeom>
        </p:spPr>
      </p:pic>
    </p:spTree>
    <p:extLst>
      <p:ext uri="{BB962C8B-B14F-4D97-AF65-F5344CB8AC3E}">
        <p14:creationId xmlns:p14="http://schemas.microsoft.com/office/powerpoint/2010/main" xmlns="" val="3902478683"/>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7">
            <a:extLst>
              <a:ext uri="{FF2B5EF4-FFF2-40B4-BE49-F238E27FC236}">
                <a16:creationId xmlns:a16="http://schemas.microsoft.com/office/drawing/2014/main" xmlns="" id="{A7AE9375-4664-4DB2-922D-2782A6E439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16" name="Straight Connector 19">
            <a:extLst>
              <a:ext uri="{FF2B5EF4-FFF2-40B4-BE49-F238E27FC236}">
                <a16:creationId xmlns:a16="http://schemas.microsoft.com/office/drawing/2014/main" xmlns="" id="{EE504C98-6397-41C1-A8D8-2D9C4ED307E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664B5A5E-1CD8-4FC3-80B7-7D4B4261C420}"/>
              </a:ext>
            </a:extLst>
          </p:cNvPr>
          <p:cNvSpPr>
            <a:spLocks noGrp="1"/>
          </p:cNvSpPr>
          <p:nvPr>
            <p:ph idx="1"/>
          </p:nvPr>
        </p:nvSpPr>
        <p:spPr>
          <a:xfrm>
            <a:off x="478302" y="2288833"/>
            <a:ext cx="5617698" cy="3711571"/>
          </a:xfrm>
        </p:spPr>
        <p:txBody>
          <a:bodyPr vert="horz" lIns="91440" tIns="45720" rIns="91440" bIns="45720" rtlCol="0">
            <a:normAutofit lnSpcReduction="10000"/>
          </a:bodyPr>
          <a:lstStyle/>
          <a:p>
            <a:pPr marL="0" indent="0">
              <a:buNone/>
            </a:pPr>
            <a:r>
              <a:rPr lang="pl-PL" sz="2000" dirty="0">
                <a:solidFill>
                  <a:schemeClr val="bg1"/>
                </a:solidFill>
                <a:ea typeface="+mn-lt"/>
                <a:cs typeface="+mn-lt"/>
              </a:rPr>
              <a:t>Relacja podoficera podchorąży "Henryka” (Jerzy </a:t>
            </a:r>
            <a:r>
              <a:rPr lang="pl-PL" sz="2000" dirty="0" err="1">
                <a:solidFill>
                  <a:schemeClr val="bg1"/>
                </a:solidFill>
                <a:ea typeface="+mn-lt"/>
                <a:cs typeface="+mn-lt"/>
              </a:rPr>
              <a:t>Dargiel</a:t>
            </a:r>
            <a:r>
              <a:rPr lang="pl-PL" sz="2000" dirty="0">
                <a:solidFill>
                  <a:schemeClr val="bg1"/>
                </a:solidFill>
                <a:ea typeface="+mn-lt"/>
                <a:cs typeface="+mn-lt"/>
              </a:rPr>
              <a:t>) - dowódcy IV plutonu 1. kompanii baonu "Parasol”:</a:t>
            </a:r>
          </a:p>
          <a:p>
            <a:pPr>
              <a:buNone/>
            </a:pPr>
            <a:r>
              <a:rPr lang="pl-PL" sz="2000" i="1" dirty="0">
                <a:solidFill>
                  <a:schemeClr val="bg1"/>
                </a:solidFill>
                <a:ea typeface="+mn-lt"/>
                <a:cs typeface="+mn-lt"/>
              </a:rPr>
              <a:t>W drugim dniu Powstania przyłączył się do oddziału mały, 12-letni chłopiec "Warszawiak” - "Wicuś” (Witold </a:t>
            </a:r>
            <a:r>
              <a:rPr lang="pl-PL" sz="2000" i="1" dirty="0" err="1">
                <a:solidFill>
                  <a:schemeClr val="bg1"/>
                </a:solidFill>
                <a:ea typeface="+mn-lt"/>
                <a:cs typeface="+mn-lt"/>
              </a:rPr>
              <a:t>Modelski</a:t>
            </a:r>
            <a:r>
              <a:rPr lang="pl-PL" sz="2000" i="1" dirty="0">
                <a:solidFill>
                  <a:schemeClr val="bg1"/>
                </a:solidFill>
                <a:ea typeface="+mn-lt"/>
                <a:cs typeface="+mn-lt"/>
              </a:rPr>
              <a:t>). Jego rodzice zginęli w pierwszych dniach Powstania w czasie nalotu w domu na Młynarskiej. Sam zdobył dla siebie broń, wynosząc ją prawie spod czołgu. Był niezastąpiony, pełen inicjatywy. Pomagał żołnierzom w najtrudniejszych natarciach. Później "Warszawiak” został osobistym łącznikiem dowódcy 1. kompanii "Rafała” i awansował do stopnia kaprala.</a:t>
            </a:r>
            <a:endParaRPr lang="pl-PL" sz="2000" dirty="0">
              <a:solidFill>
                <a:schemeClr val="bg1"/>
              </a:solidFill>
            </a:endParaRPr>
          </a:p>
          <a:p>
            <a:pPr marL="0" indent="0">
              <a:buNone/>
            </a:pPr>
            <a:endParaRPr lang="pl-PL" sz="1700" dirty="0">
              <a:solidFill>
                <a:schemeClr val="bg1"/>
              </a:solidFill>
              <a:cs typeface="Calibri" panose="020F0502020204030204"/>
            </a:endParaRPr>
          </a:p>
        </p:txBody>
      </p:sp>
      <p:pic>
        <p:nvPicPr>
          <p:cNvPr id="4" name="Obraz 13" descr="Obraz zawierający osoba, mundur wojskowy, stare, zewnętrzne&#10;&#10;Opis wygenerowany automatycznie">
            <a:extLst>
              <a:ext uri="{FF2B5EF4-FFF2-40B4-BE49-F238E27FC236}">
                <a16:creationId xmlns:a16="http://schemas.microsoft.com/office/drawing/2014/main" xmlns="" id="{84A8C046-25C5-4701-911C-4D9984803092}"/>
              </a:ext>
            </a:extLst>
          </p:cNvPr>
          <p:cNvPicPr>
            <a:picLocks noChangeAspect="1"/>
          </p:cNvPicPr>
          <p:nvPr/>
        </p:nvPicPr>
        <p:blipFill>
          <a:blip r:embed="rId2"/>
          <a:stretch>
            <a:fillRect/>
          </a:stretch>
        </p:blipFill>
        <p:spPr>
          <a:xfrm>
            <a:off x="7963343" y="-6"/>
            <a:ext cx="4228647" cy="6857999"/>
          </a:xfrm>
          <a:prstGeom prst="rect">
            <a:avLst/>
          </a:prstGeom>
        </p:spPr>
      </p:pic>
      <p:cxnSp>
        <p:nvCxnSpPr>
          <p:cNvPr id="17" name="Straight Connector 21">
            <a:extLst>
              <a:ext uri="{FF2B5EF4-FFF2-40B4-BE49-F238E27FC236}">
                <a16:creationId xmlns:a16="http://schemas.microsoft.com/office/drawing/2014/main" xmlns="" id="{B7188D9B-1674-419B-A379-D1632A7EC3A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1677451141"/>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6">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ndParaRPr>
          </a:p>
        </p:txBody>
      </p:sp>
      <p:cxnSp>
        <p:nvCxnSpPr>
          <p:cNvPr id="20" name="Straight Connector 18">
            <a:extLst>
              <a:ext uri="{FF2B5EF4-FFF2-40B4-BE49-F238E27FC236}">
                <a16:creationId xmlns:a16="http://schemas.microsoft.com/office/drawing/2014/main" xmlns="" id="{EEA38897-7BA3-4408-8083-3235339C4A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DA1728EF-5DAE-44B7-B312-2E5740E27180}"/>
              </a:ext>
            </a:extLst>
          </p:cNvPr>
          <p:cNvSpPr>
            <a:spLocks noGrp="1"/>
          </p:cNvSpPr>
          <p:nvPr>
            <p:ph idx="1"/>
          </p:nvPr>
        </p:nvSpPr>
        <p:spPr>
          <a:xfrm>
            <a:off x="337625" y="1909191"/>
            <a:ext cx="5146657" cy="4083645"/>
          </a:xfrm>
        </p:spPr>
        <p:txBody>
          <a:bodyPr vert="horz" lIns="91440" tIns="45720" rIns="91440" bIns="45720" rtlCol="0">
            <a:normAutofit fontScale="55000" lnSpcReduction="20000"/>
          </a:bodyPr>
          <a:lstStyle/>
          <a:p>
            <a:r>
              <a:rPr lang="pl-PL" sz="3300" dirty="0">
                <a:solidFill>
                  <a:schemeClr val="bg1"/>
                </a:solidFill>
                <a:ea typeface="+mn-lt"/>
                <a:cs typeface="+mn-lt"/>
              </a:rPr>
              <a:t>Dzieje oddziału do zadań specjalnych Kierownictwa Dywersji KG AK opisane w książce Piotra Stachiewicza ,,Parasol'':</a:t>
            </a:r>
          </a:p>
          <a:p>
            <a:pPr marL="0" indent="0">
              <a:buNone/>
            </a:pPr>
            <a:r>
              <a:rPr lang="pl-PL" sz="3300" i="1" dirty="0">
                <a:solidFill>
                  <a:schemeClr val="bg1"/>
                </a:solidFill>
                <a:ea typeface="+mn-lt"/>
                <a:cs typeface="+mn-lt"/>
              </a:rPr>
              <a:t>"Straż tylna "Parasola”, która weszła do włazu na Starym Mieście o świcie dnia 2 września, wyszła włazem na Nowym Świecie dopiero w godzinach popołudniowych, po przeszło 7 godzinach marszu. Stało się tak dlatego, że sznur trzymany przez "Bystrego”, którego musieli uchwycić się wszyscy wchodzący do kanału, zerwał się, co spowodowało, że "Bystry” z przednią grupą ruszył właściwym kanałem do przodu, pozostała zaś grupa zmyliła drogę i weszła we właściwy kanał dopiero po błądzeniu po kanałach pod Starym Miastem biegnących w kierunku Wisły, czyli wschodnim zamiast południowym. Tę ostatnią grupę "Parasola” prowadził "Warszawiak"</a:t>
            </a:r>
            <a:r>
              <a:rPr lang="pl-PL" sz="3300" dirty="0">
                <a:solidFill>
                  <a:schemeClr val="bg1"/>
                </a:solidFill>
                <a:ea typeface="+mn-lt"/>
                <a:cs typeface="+mn-lt"/>
              </a:rPr>
              <a:t>.</a:t>
            </a:r>
            <a:endParaRPr lang="pl-PL" sz="3300" dirty="0">
              <a:solidFill>
                <a:schemeClr val="bg1"/>
              </a:solidFill>
              <a:cs typeface="Calibri"/>
            </a:endParaRPr>
          </a:p>
          <a:p>
            <a:endParaRPr lang="pl-PL" sz="1400" dirty="0">
              <a:solidFill>
                <a:schemeClr val="bg1"/>
              </a:solidFill>
              <a:cs typeface="Calibri"/>
            </a:endParaRPr>
          </a:p>
        </p:txBody>
      </p:sp>
      <p:cxnSp>
        <p:nvCxnSpPr>
          <p:cNvPr id="22" name="Straight Connector 20">
            <a:extLst>
              <a:ext uri="{FF2B5EF4-FFF2-40B4-BE49-F238E27FC236}">
                <a16:creationId xmlns:a16="http://schemas.microsoft.com/office/drawing/2014/main" xmlns="" id="{F11AD06B-AB20-4097-8606-5DA00DBACE8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Obraz 4" descr="Obraz zawierający tekst, czarny&#10;&#10;Opis wygenerowany automatycznie">
            <a:extLst>
              <a:ext uri="{FF2B5EF4-FFF2-40B4-BE49-F238E27FC236}">
                <a16:creationId xmlns:a16="http://schemas.microsoft.com/office/drawing/2014/main" xmlns="" id="{6627C5E7-A4F7-4F6B-8FC5-222FE2F7B84B}"/>
              </a:ext>
            </a:extLst>
          </p:cNvPr>
          <p:cNvPicPr>
            <a:picLocks noChangeAspect="1"/>
          </p:cNvPicPr>
          <p:nvPr/>
        </p:nvPicPr>
        <p:blipFill>
          <a:blip r:embed="rId2"/>
          <a:stretch>
            <a:fillRect/>
          </a:stretch>
        </p:blipFill>
        <p:spPr>
          <a:xfrm>
            <a:off x="6525453" y="802446"/>
            <a:ext cx="5666547" cy="5253107"/>
          </a:xfrm>
          <a:prstGeom prst="rect">
            <a:avLst/>
          </a:prstGeom>
        </p:spPr>
      </p:pic>
    </p:spTree>
    <p:extLst>
      <p:ext uri="{BB962C8B-B14F-4D97-AF65-F5344CB8AC3E}">
        <p14:creationId xmlns:p14="http://schemas.microsoft.com/office/powerpoint/2010/main" xmlns="" val="1630423464"/>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D2850B2-E5AB-4B91-BA4F-1F3962439A19}"/>
              </a:ext>
            </a:extLst>
          </p:cNvPr>
          <p:cNvSpPr txBox="1">
            <a:spLocks noGrp="1"/>
          </p:cNvSpPr>
          <p:nvPr>
            <p:ph type="title" idx="4294967295"/>
          </p:nvPr>
        </p:nvSpPr>
        <p:spPr>
          <a:xfrm>
            <a:off x="1296000" y="2634840"/>
            <a:ext cx="10515240" cy="1325160"/>
          </a:xfrm>
        </p:spPr>
        <p:txBody>
          <a:bodyPr lIns="0" tIns="0" rIns="0" bIns="0" anchor="ctr"/>
          <a:lstStyle/>
          <a:p>
            <a:pPr lvl="0"/>
            <a:r>
              <a:rPr lang="pl-PL" sz="2800" dirty="0">
                <a:latin typeface="Calibri" pitchFamily="18"/>
              </a:rPr>
              <a:t>Opracował kl. </a:t>
            </a:r>
            <a:r>
              <a:rPr lang="pl-PL" sz="2800">
                <a:latin typeface="Calibri" pitchFamily="18"/>
              </a:rPr>
              <a:t>VI A</a:t>
            </a:r>
            <a:endParaRPr lang="pl-PL" sz="2800" dirty="0">
              <a:latin typeface="Calibri" pitchFamily="18"/>
            </a:endParaRPr>
          </a:p>
        </p:txBody>
      </p:sp>
    </p:spTree>
    <p:extLst>
      <p:ext uri="{BB962C8B-B14F-4D97-AF65-F5344CB8AC3E}">
        <p14:creationId xmlns:p14="http://schemas.microsoft.com/office/powerpoint/2010/main" xmlns="" val="3724470710"/>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E8A8EAB8-D2FF-444D-B34B-7D32F106A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Symbol zastępczy zawartości 2">
            <a:extLst>
              <a:ext uri="{FF2B5EF4-FFF2-40B4-BE49-F238E27FC236}">
                <a16:creationId xmlns:a16="http://schemas.microsoft.com/office/drawing/2014/main" xmlns="" id="{E30D7F18-4FC5-47C8-887F-E5B824F7B1C2}"/>
              </a:ext>
            </a:extLst>
          </p:cNvPr>
          <p:cNvSpPr>
            <a:spLocks noGrp="1"/>
          </p:cNvSpPr>
          <p:nvPr>
            <p:ph idx="1"/>
          </p:nvPr>
        </p:nvSpPr>
        <p:spPr>
          <a:xfrm>
            <a:off x="1020467" y="2891752"/>
            <a:ext cx="4707671" cy="2334517"/>
          </a:xfrm>
        </p:spPr>
        <p:txBody>
          <a:bodyPr vert="horz" lIns="91440" tIns="45720" rIns="91440" bIns="45720" rtlCol="0" anchor="t">
            <a:normAutofit/>
          </a:bodyPr>
          <a:lstStyle/>
          <a:p>
            <a:r>
              <a:rPr lang="pl-PL" sz="2000" dirty="0">
                <a:solidFill>
                  <a:schemeClr val="bg1"/>
                </a:solidFill>
                <a:ea typeface="+mn-lt"/>
                <a:cs typeface="+mn-lt"/>
              </a:rPr>
              <a:t> Poległ podczas obrony budynków nr 10 i 6 przy ul. Wilanowskiej. Po wojnie ekshumowany i pochowany na Powązkach Wojskowych w Warszawie, w Kwaterach Wojennych Batalionu AK "Parasol" (A 24-10-24). Jego wojennym losom poświęcone są książki Zbigniewa</a:t>
            </a:r>
            <a:r>
              <a:rPr lang="pl-PL" sz="2000" dirty="0">
                <a:ea typeface="+mn-lt"/>
                <a:cs typeface="+mn-lt"/>
              </a:rPr>
              <a:t> </a:t>
            </a:r>
            <a:r>
              <a:rPr lang="pl-PL" sz="2000" dirty="0">
                <a:solidFill>
                  <a:schemeClr val="bg1"/>
                </a:solidFill>
                <a:ea typeface="+mn-lt"/>
                <a:cs typeface="+mn-lt"/>
              </a:rPr>
              <a:t>Wróblewskiego .</a:t>
            </a:r>
            <a:endParaRPr lang="pl-PL" sz="2000" dirty="0">
              <a:solidFill>
                <a:schemeClr val="bg1"/>
              </a:solidFill>
              <a:cs typeface="Calibri"/>
            </a:endParaRPr>
          </a:p>
        </p:txBody>
      </p:sp>
      <p:pic>
        <p:nvPicPr>
          <p:cNvPr id="4" name="Obraz 4" descr="Obraz zawierający trawa, zewnętrzne, drzewo, brud&#10;&#10;Opis wygenerowany automatycznie">
            <a:extLst>
              <a:ext uri="{FF2B5EF4-FFF2-40B4-BE49-F238E27FC236}">
                <a16:creationId xmlns:a16="http://schemas.microsoft.com/office/drawing/2014/main" xmlns="" id="{4F9C5EC3-A554-4B43-9DDE-5D84FF9D4D27}"/>
              </a:ext>
            </a:extLst>
          </p:cNvPr>
          <p:cNvPicPr>
            <a:picLocks noChangeAspect="1"/>
          </p:cNvPicPr>
          <p:nvPr/>
        </p:nvPicPr>
        <p:blipFill rotWithShape="1">
          <a:blip r:embed="rId2"/>
          <a:srcRect l="4052" r="7224" b="-1"/>
          <a:stretch/>
        </p:blipFill>
        <p:spPr>
          <a:xfrm>
            <a:off x="6735467" y="977900"/>
            <a:ext cx="5037433" cy="4826000"/>
          </a:xfrm>
          <a:prstGeom prst="rect">
            <a:avLst/>
          </a:prstGeom>
        </p:spPr>
      </p:pic>
      <p:sp>
        <p:nvSpPr>
          <p:cNvPr id="19" name="Rectangle 18">
            <a:extLst>
              <a:ext uri="{FF2B5EF4-FFF2-40B4-BE49-F238E27FC236}">
                <a16:creationId xmlns:a16="http://schemas.microsoft.com/office/drawing/2014/main" xmlns="" id="{9DD005C1-8C51-42D6-9BEE-B9B8384974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xmlns="" id="{C61F2F60-14E3-4196-B7CE-175E46F044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98204987"/>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2C89F27-6CCF-42AD-A108-885E5882DF0B}"/>
              </a:ext>
            </a:extLst>
          </p:cNvPr>
          <p:cNvSpPr>
            <a:spLocks noGrp="1"/>
          </p:cNvSpPr>
          <p:nvPr>
            <p:ph type="ctrTitle"/>
          </p:nvPr>
        </p:nvSpPr>
        <p:spPr/>
        <p:txBody>
          <a:bodyPr/>
          <a:lstStyle/>
          <a:p>
            <a:r>
              <a:rPr lang="pl-PL" b="1" dirty="0"/>
              <a:t>Z podziękowaniami 8D</a:t>
            </a:r>
          </a:p>
        </p:txBody>
      </p:sp>
    </p:spTree>
    <p:extLst>
      <p:ext uri="{BB962C8B-B14F-4D97-AF65-F5344CB8AC3E}">
        <p14:creationId xmlns:p14="http://schemas.microsoft.com/office/powerpoint/2010/main" xmlns="" val="1221205412"/>
      </p:ext>
    </p:extLst>
  </p:cSld>
  <p:clrMapOvr>
    <a:masterClrMapping/>
  </p:clrMapOvr>
  <mc:AlternateContent xmlns:mc="http://schemas.openxmlformats.org/markup-compatibility/2006">
    <mc:Choice xmlns:p14="http://schemas.microsoft.com/office/powerpoint/2010/main" xmlns="" Requires="p14">
      <p:transition spd="slow" p14:dur="1500">
        <p:split orient="vert"/>
      </p:transition>
    </mc:Choice>
    <mc:Fallback>
      <p:transition spd="slow">
        <p:split orient="vert"/>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a:latin typeface="Georgia Pro Black"/>
                <a:cs typeface="Calibri Light"/>
              </a:rPr>
              <a:t>Mieli tyle lat co My a byli już bohaterami</a:t>
            </a:r>
            <a:endParaRPr lang="pl-PL">
              <a:latin typeface="Georgia Pro Black"/>
            </a:endParaRPr>
          </a:p>
        </p:txBody>
      </p:sp>
      <p:sp>
        <p:nvSpPr>
          <p:cNvPr id="3" name="Podtytuł 2"/>
          <p:cNvSpPr>
            <a:spLocks noGrp="1"/>
          </p:cNvSpPr>
          <p:nvPr>
            <p:ph type="subTitle" idx="1"/>
          </p:nvPr>
        </p:nvSpPr>
        <p:spPr/>
        <p:txBody>
          <a:bodyPr vert="horz" lIns="91440" tIns="45720" rIns="91440" bIns="45720" rtlCol="0" anchor="t">
            <a:normAutofit/>
          </a:bodyPr>
          <a:lstStyle/>
          <a:p>
            <a:r>
              <a:rPr lang="pl-PL">
                <a:latin typeface="Dubai"/>
                <a:cs typeface="Calibri"/>
              </a:rPr>
              <a:t>Czyli trochę o Józefie Szczepańskim "Ziutku".</a:t>
            </a:r>
          </a:p>
          <a:p>
            <a:endParaRPr lang="pl-PL">
              <a:cs typeface="Calibri"/>
            </a:endParaRPr>
          </a:p>
        </p:txBody>
      </p:sp>
    </p:spTree>
    <p:extLst>
      <p:ext uri="{BB962C8B-B14F-4D97-AF65-F5344CB8AC3E}">
        <p14:creationId xmlns:p14="http://schemas.microsoft.com/office/powerpoint/2010/main" xmlns="" val="65031716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0" name="Rectangle 21">
            <a:extLst>
              <a:ext uri="{FF2B5EF4-FFF2-40B4-BE49-F238E27FC236}">
                <a16:creationId xmlns:a16="http://schemas.microsoft.com/office/drawing/2014/main" xmlns="" id="{5D5E0904-721C-4D68-9EB8-1C9752E329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3E0863B1-1D2B-4E65-82E5-9928885DB8E0}"/>
              </a:ext>
            </a:extLst>
          </p:cNvPr>
          <p:cNvSpPr>
            <a:spLocks noGrp="1"/>
          </p:cNvSpPr>
          <p:nvPr>
            <p:ph type="title"/>
          </p:nvPr>
        </p:nvSpPr>
        <p:spPr>
          <a:xfrm>
            <a:off x="5289754" y="758952"/>
            <a:ext cx="5390437" cy="4041648"/>
          </a:xfrm>
        </p:spPr>
        <p:txBody>
          <a:bodyPr vert="horz" lIns="91440" tIns="45720" rIns="91440" bIns="45720" rtlCol="0" anchor="b">
            <a:normAutofit/>
          </a:bodyPr>
          <a:lstStyle/>
          <a:p>
            <a:pPr>
              <a:lnSpc>
                <a:spcPct val="85000"/>
              </a:lnSpc>
            </a:pPr>
            <a:r>
              <a:rPr lang="en-US" sz="7200"/>
              <a:t>Troche o dzieciństwie</a:t>
            </a:r>
          </a:p>
          <a:p>
            <a:pPr>
              <a:lnSpc>
                <a:spcPct val="85000"/>
              </a:lnSpc>
            </a:pPr>
            <a:endParaRPr lang="en-US" sz="7200"/>
          </a:p>
        </p:txBody>
      </p:sp>
      <p:pic>
        <p:nvPicPr>
          <p:cNvPr id="4" name="Picture 4">
            <a:extLst>
              <a:ext uri="{FF2B5EF4-FFF2-40B4-BE49-F238E27FC236}">
                <a16:creationId xmlns:a16="http://schemas.microsoft.com/office/drawing/2014/main" xmlns="" id="{E937C7F3-AEB8-4366-9F0E-722109C44A1E}"/>
              </a:ext>
            </a:extLst>
          </p:cNvPr>
          <p:cNvPicPr>
            <a:picLocks noGrp="1" noChangeAspect="1"/>
          </p:cNvPicPr>
          <p:nvPr>
            <p:ph idx="1"/>
          </p:nvPr>
        </p:nvPicPr>
        <p:blipFill rotWithShape="1">
          <a:blip r:embed="rId2"/>
          <a:srcRect l="3784" r="24199"/>
          <a:stretch/>
        </p:blipFill>
        <p:spPr>
          <a:xfrm>
            <a:off x="1317187" y="620720"/>
            <a:ext cx="2917690" cy="5607461"/>
          </a:xfrm>
          <a:prstGeom prst="rect">
            <a:avLst/>
          </a:prstGeom>
        </p:spPr>
      </p:pic>
    </p:spTree>
    <p:extLst>
      <p:ext uri="{BB962C8B-B14F-4D97-AF65-F5344CB8AC3E}">
        <p14:creationId xmlns:p14="http://schemas.microsoft.com/office/powerpoint/2010/main" xmlns="" val="10298469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xmlns="" id="{876248C8-0720-48AB-91BA-5F530BB41E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122209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5DBF15A-0487-4185-863D-692571E49F84}"/>
              </a:ext>
            </a:extLst>
          </p:cNvPr>
          <p:cNvSpPr>
            <a:spLocks noGrp="1"/>
          </p:cNvSpPr>
          <p:nvPr>
            <p:ph type="title"/>
          </p:nvPr>
        </p:nvSpPr>
        <p:spPr>
          <a:xfrm>
            <a:off x="1261871" y="365760"/>
            <a:ext cx="9858383" cy="1325562"/>
          </a:xfrm>
        </p:spPr>
        <p:txBody>
          <a:bodyPr vert="horz" lIns="91440" tIns="45720" rIns="91440" bIns="45720" rtlCol="0">
            <a:normAutofit/>
          </a:bodyPr>
          <a:lstStyle/>
          <a:p>
            <a:r>
              <a:rPr lang="en-US">
                <a:latin typeface="Amasis MT Pro"/>
                <a:cs typeface="Dubai Medium"/>
              </a:rPr>
              <a:t>Troche o </a:t>
            </a:r>
            <a:r>
              <a:rPr lang="en-US" err="1">
                <a:latin typeface="Amasis MT Pro"/>
                <a:cs typeface="Dubai Medium"/>
              </a:rPr>
              <a:t>dzieciństwie</a:t>
            </a:r>
            <a:endParaRPr lang="en-US">
              <a:latin typeface="Amasis MT Pro"/>
              <a:cs typeface="Dubai Medium"/>
            </a:endParaRPr>
          </a:p>
        </p:txBody>
      </p:sp>
      <p:sp>
        <p:nvSpPr>
          <p:cNvPr id="20" name="Rectangle 19">
            <a:extLst>
              <a:ext uri="{FF2B5EF4-FFF2-40B4-BE49-F238E27FC236}">
                <a16:creationId xmlns:a16="http://schemas.microsoft.com/office/drawing/2014/main" xmlns="" id="{523BEDA7-D0B8-4802-8168-92452653BC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a:extLst>
              <a:ext uri="{FF2B5EF4-FFF2-40B4-BE49-F238E27FC236}">
                <a16:creationId xmlns:a16="http://schemas.microsoft.com/office/drawing/2014/main" xmlns="" id="{D2EFF34B-7B1A-4F9D-8CEE-A40962BC7C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763724"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4" name="Content Placeholder 2">
            <a:extLst>
              <a:ext uri="{FF2B5EF4-FFF2-40B4-BE49-F238E27FC236}">
                <a16:creationId xmlns:a16="http://schemas.microsoft.com/office/drawing/2014/main" xmlns="" id="{691A35D2-D1FE-48C5-A61A-BBCB0AD60D33}"/>
              </a:ext>
            </a:extLst>
          </p:cNvPr>
          <p:cNvGraphicFramePr>
            <a:graphicFrameLocks noGrp="1"/>
          </p:cNvGraphicFramePr>
          <p:nvPr>
            <p:ph idx="1"/>
            <p:extLst>
              <p:ext uri="{D42A27DB-BD31-4B8C-83A1-F6EECF244321}">
                <p14:modId xmlns:p14="http://schemas.microsoft.com/office/powerpoint/2010/main" xmlns="" val="4175917406"/>
              </p:ext>
            </p:extLst>
          </p:nvPr>
        </p:nvGraphicFramePr>
        <p:xfrm>
          <a:off x="1262063" y="2013055"/>
          <a:ext cx="9858191" cy="4201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26060513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F1ACBE00-0221-433D-8EA5-D9D7B45F3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xmlns="" id="{EFB0C39A-F8CA-4A79-AFFC-E9780FB199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13411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768525C0-D767-4811-87BB-B85C79B36CF5}"/>
              </a:ext>
            </a:extLst>
          </p:cNvPr>
          <p:cNvPicPr>
            <a:picLocks noGrp="1" noChangeAspect="1"/>
          </p:cNvPicPr>
          <p:nvPr>
            <p:ph idx="1"/>
          </p:nvPr>
        </p:nvPicPr>
        <p:blipFill rotWithShape="1">
          <a:blip r:embed="rId2">
            <a:alphaModFix amt="35000"/>
          </a:blip>
          <a:srcRect l="1191" r="2" b="2"/>
          <a:stretch/>
        </p:blipFill>
        <p:spPr>
          <a:xfrm>
            <a:off x="20" y="-2"/>
            <a:ext cx="11341080" cy="6858000"/>
          </a:xfrm>
          <a:prstGeom prst="rect">
            <a:avLst/>
          </a:prstGeom>
        </p:spPr>
      </p:pic>
      <p:sp>
        <p:nvSpPr>
          <p:cNvPr id="2" name="Title 1">
            <a:extLst>
              <a:ext uri="{FF2B5EF4-FFF2-40B4-BE49-F238E27FC236}">
                <a16:creationId xmlns:a16="http://schemas.microsoft.com/office/drawing/2014/main" xmlns="" id="{BAD3E7AF-0CAC-4E09-9028-8EC3291A557F}"/>
              </a:ext>
            </a:extLst>
          </p:cNvPr>
          <p:cNvSpPr>
            <a:spLocks noGrp="1"/>
          </p:cNvSpPr>
          <p:nvPr>
            <p:ph type="title"/>
          </p:nvPr>
        </p:nvSpPr>
        <p:spPr>
          <a:xfrm>
            <a:off x="1261872" y="758952"/>
            <a:ext cx="9418320" cy="3963173"/>
          </a:xfrm>
        </p:spPr>
        <p:txBody>
          <a:bodyPr vert="horz" lIns="91440" tIns="45720" rIns="91440" bIns="45720" rtlCol="0" anchor="b">
            <a:normAutofit/>
          </a:bodyPr>
          <a:lstStyle/>
          <a:p>
            <a:pPr>
              <a:lnSpc>
                <a:spcPct val="85000"/>
              </a:lnSpc>
            </a:pPr>
            <a:r>
              <a:rPr lang="en-US" sz="7200" dirty="0" err="1">
                <a:latin typeface="Amasis MT Pro"/>
              </a:rPr>
              <a:t>Podczas</a:t>
            </a:r>
            <a:r>
              <a:rPr lang="en-US" sz="7200" dirty="0">
                <a:latin typeface="Amasis MT Pro"/>
              </a:rPr>
              <a:t> </a:t>
            </a:r>
            <a:r>
              <a:rPr lang="en-US" sz="7200" dirty="0" err="1">
                <a:latin typeface="Amasis MT Pro"/>
              </a:rPr>
              <a:t>wojny</a:t>
            </a:r>
            <a:endParaRPr lang="en-US" sz="7200" dirty="0">
              <a:latin typeface="Amasis MT Pro"/>
            </a:endParaRPr>
          </a:p>
        </p:txBody>
      </p:sp>
      <p:sp>
        <p:nvSpPr>
          <p:cNvPr id="21" name="Rectangle 20">
            <a:extLst>
              <a:ext uri="{FF2B5EF4-FFF2-40B4-BE49-F238E27FC236}">
                <a16:creationId xmlns:a16="http://schemas.microsoft.com/office/drawing/2014/main" xmlns="" id="{948C6639-F651-4D15-A695-E9D03BB2AED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351" y="0"/>
            <a:ext cx="457200" cy="6858000"/>
          </a:xfrm>
          <a:prstGeom prst="rect">
            <a:avLst/>
          </a:prstGeom>
          <a:solidFill>
            <a:srgbClr val="30303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3111460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5DB0431E-0B04-44A1-9C51-531E28D18A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234E280-04E7-46BC-9843-77FDBED34AFB}"/>
              </a:ext>
            </a:extLst>
          </p:cNvPr>
          <p:cNvSpPr>
            <a:spLocks noGrp="1"/>
          </p:cNvSpPr>
          <p:nvPr>
            <p:ph type="title"/>
          </p:nvPr>
        </p:nvSpPr>
        <p:spPr>
          <a:xfrm>
            <a:off x="1135263" y="633047"/>
            <a:ext cx="9692640" cy="1325562"/>
          </a:xfrm>
        </p:spPr>
        <p:txBody>
          <a:bodyPr vert="horz" lIns="91440" tIns="45720" rIns="91440" bIns="45720" rtlCol="0" anchor="ctr">
            <a:normAutofit/>
          </a:bodyPr>
          <a:lstStyle/>
          <a:p>
            <a:pPr algn="ctr"/>
            <a:r>
              <a:rPr lang="en-US" dirty="0" err="1">
                <a:latin typeface="Amasis MT Pro"/>
              </a:rPr>
              <a:t>Podczas</a:t>
            </a:r>
            <a:r>
              <a:rPr lang="en-US" dirty="0">
                <a:latin typeface="Amasis MT Pro"/>
              </a:rPr>
              <a:t> </a:t>
            </a:r>
            <a:r>
              <a:rPr lang="en-US" dirty="0" err="1">
                <a:latin typeface="Amasis MT Pro"/>
              </a:rPr>
              <a:t>wojny</a:t>
            </a:r>
            <a:endParaRPr lang="en-US">
              <a:latin typeface="Amasis MT Pro"/>
            </a:endParaRPr>
          </a:p>
        </p:txBody>
      </p:sp>
      <p:sp>
        <p:nvSpPr>
          <p:cNvPr id="3" name="Content Placeholder 2">
            <a:extLst>
              <a:ext uri="{FF2B5EF4-FFF2-40B4-BE49-F238E27FC236}">
                <a16:creationId xmlns:a16="http://schemas.microsoft.com/office/drawing/2014/main" xmlns="" id="{67FC4277-4D67-48B9-A41E-6263F1F614F4}"/>
              </a:ext>
            </a:extLst>
          </p:cNvPr>
          <p:cNvSpPr>
            <a:spLocks noGrp="1"/>
          </p:cNvSpPr>
          <p:nvPr>
            <p:ph idx="1"/>
          </p:nvPr>
        </p:nvSpPr>
        <p:spPr>
          <a:xfrm>
            <a:off x="1261872" y="1828800"/>
            <a:ext cx="8595360" cy="4351337"/>
          </a:xfrm>
        </p:spPr>
        <p:txBody>
          <a:bodyPr vert="horz" lIns="91440" tIns="45720" rIns="91440" bIns="45720" rtlCol="0" anchor="ctr">
            <a:normAutofit/>
          </a:bodyPr>
          <a:lstStyle/>
          <a:p>
            <a:r>
              <a:rPr lang="en-US" dirty="0">
                <a:latin typeface="An"/>
                <a:cs typeface="Dubai"/>
              </a:rPr>
              <a:t>We </a:t>
            </a:r>
            <a:r>
              <a:rPr lang="en-US" dirty="0" err="1">
                <a:latin typeface="An"/>
                <a:cs typeface="Dubai"/>
              </a:rPr>
              <a:t>wrześniu</a:t>
            </a:r>
            <a:r>
              <a:rPr lang="en-US" dirty="0">
                <a:latin typeface="An"/>
                <a:cs typeface="Dubai"/>
              </a:rPr>
              <a:t> 1939 </a:t>
            </a:r>
            <a:r>
              <a:rPr lang="en-US" dirty="0" err="1">
                <a:latin typeface="An"/>
                <a:cs typeface="Dubai"/>
              </a:rPr>
              <a:t>ewakuował</a:t>
            </a:r>
            <a:r>
              <a:rPr lang="en-US" dirty="0">
                <a:latin typeface="An"/>
                <a:cs typeface="Dubai"/>
              </a:rPr>
              <a:t> </a:t>
            </a:r>
            <a:r>
              <a:rPr lang="en-US" dirty="0" err="1">
                <a:latin typeface="An"/>
                <a:cs typeface="Dubai"/>
              </a:rPr>
              <a:t>się</a:t>
            </a:r>
            <a:r>
              <a:rPr lang="en-US" dirty="0">
                <a:latin typeface="An"/>
                <a:cs typeface="Dubai"/>
              </a:rPr>
              <a:t> z </a:t>
            </a:r>
            <a:r>
              <a:rPr lang="en-US" dirty="0" err="1">
                <a:latin typeface="An"/>
                <a:cs typeface="Dubai"/>
              </a:rPr>
              <a:t>rodziną</a:t>
            </a:r>
            <a:r>
              <a:rPr lang="en-US" dirty="0">
                <a:latin typeface="An"/>
                <a:cs typeface="Dubai"/>
              </a:rPr>
              <a:t> </a:t>
            </a:r>
            <a:r>
              <a:rPr lang="en-US" dirty="0" err="1">
                <a:latin typeface="An"/>
                <a:cs typeface="Dubai"/>
              </a:rPr>
              <a:t>na</a:t>
            </a:r>
            <a:r>
              <a:rPr lang="en-US" dirty="0">
                <a:latin typeface="An"/>
                <a:cs typeface="Dubai"/>
              </a:rPr>
              <a:t> </a:t>
            </a:r>
            <a:r>
              <a:rPr lang="en-US" dirty="0" err="1">
                <a:latin typeface="An"/>
                <a:cs typeface="Dubai"/>
              </a:rPr>
              <a:t>wschód</a:t>
            </a:r>
            <a:r>
              <a:rPr lang="en-US" dirty="0">
                <a:latin typeface="An"/>
                <a:cs typeface="Dubai"/>
              </a:rPr>
              <a:t>, </a:t>
            </a:r>
            <a:r>
              <a:rPr lang="en-US" dirty="0" err="1">
                <a:latin typeface="An"/>
                <a:cs typeface="Dubai"/>
              </a:rPr>
              <a:t>wrócił</a:t>
            </a:r>
            <a:r>
              <a:rPr lang="en-US" dirty="0">
                <a:latin typeface="An"/>
                <a:cs typeface="Dubai"/>
              </a:rPr>
              <a:t> do </a:t>
            </a:r>
            <a:r>
              <a:rPr lang="en-US" dirty="0" err="1">
                <a:latin typeface="An"/>
                <a:cs typeface="Dubai"/>
              </a:rPr>
              <a:t>Warszawy</a:t>
            </a:r>
            <a:r>
              <a:rPr lang="en-US" dirty="0">
                <a:latin typeface="An"/>
                <a:cs typeface="Dubai"/>
              </a:rPr>
              <a:t> pod </a:t>
            </a:r>
            <a:r>
              <a:rPr lang="en-US" dirty="0" err="1">
                <a:latin typeface="An"/>
                <a:cs typeface="Dubai"/>
              </a:rPr>
              <a:t>koniec</a:t>
            </a:r>
            <a:r>
              <a:rPr lang="en-US" dirty="0">
                <a:latin typeface="An"/>
                <a:cs typeface="Dubai"/>
              </a:rPr>
              <a:t> 1942 </a:t>
            </a:r>
            <a:r>
              <a:rPr lang="en-US" dirty="0" err="1">
                <a:latin typeface="An"/>
                <a:cs typeface="Dubai"/>
              </a:rPr>
              <a:t>podczas</a:t>
            </a:r>
            <a:r>
              <a:rPr lang="en-US" dirty="0">
                <a:latin typeface="An"/>
                <a:cs typeface="Dubai"/>
              </a:rPr>
              <a:t> </a:t>
            </a:r>
            <a:r>
              <a:rPr lang="en-US" dirty="0" err="1">
                <a:latin typeface="An"/>
                <a:cs typeface="Dubai"/>
              </a:rPr>
              <a:t>tworzenia</a:t>
            </a:r>
            <a:r>
              <a:rPr lang="en-US" dirty="0">
                <a:latin typeface="An"/>
                <a:cs typeface="Dubai"/>
              </a:rPr>
              <a:t> Grup </a:t>
            </a:r>
            <a:r>
              <a:rPr lang="en-US" dirty="0" err="1">
                <a:latin typeface="An"/>
                <a:cs typeface="Dubai"/>
              </a:rPr>
              <a:t>Szturmowych</a:t>
            </a:r>
            <a:r>
              <a:rPr lang="en-US" dirty="0">
                <a:latin typeface="An"/>
                <a:cs typeface="Dubai"/>
              </a:rPr>
              <a:t> </a:t>
            </a:r>
            <a:r>
              <a:rPr lang="en-US" dirty="0" err="1">
                <a:latin typeface="An"/>
                <a:cs typeface="Dubai"/>
              </a:rPr>
              <a:t>Szarych</a:t>
            </a:r>
            <a:r>
              <a:rPr lang="en-US" dirty="0">
                <a:latin typeface="An"/>
                <a:cs typeface="Dubai"/>
              </a:rPr>
              <a:t> </a:t>
            </a:r>
            <a:r>
              <a:rPr lang="en-US" dirty="0" err="1">
                <a:latin typeface="An"/>
                <a:cs typeface="Dubai"/>
              </a:rPr>
              <a:t>Szeregów</a:t>
            </a:r>
            <a:r>
              <a:rPr lang="en-US" dirty="0">
                <a:latin typeface="An"/>
                <a:cs typeface="Dubai"/>
              </a:rPr>
              <a:t>. </a:t>
            </a:r>
            <a:r>
              <a:rPr lang="en-US" dirty="0" err="1">
                <a:latin typeface="An"/>
                <a:cs typeface="Dubai"/>
              </a:rPr>
              <a:t>Został</a:t>
            </a:r>
            <a:r>
              <a:rPr lang="en-US" dirty="0">
                <a:latin typeface="An"/>
                <a:cs typeface="Dubai"/>
              </a:rPr>
              <a:t> </a:t>
            </a:r>
            <a:r>
              <a:rPr lang="en-US" dirty="0" err="1">
                <a:latin typeface="An"/>
                <a:cs typeface="Dubai"/>
              </a:rPr>
              <a:t>żołnierzem</a:t>
            </a:r>
            <a:r>
              <a:rPr lang="en-US" dirty="0">
                <a:latin typeface="An"/>
                <a:cs typeface="Dubai"/>
              </a:rPr>
              <a:t> </a:t>
            </a:r>
            <a:r>
              <a:rPr lang="en-US" dirty="0" err="1">
                <a:latin typeface="An"/>
                <a:cs typeface="Dubai"/>
              </a:rPr>
              <a:t>oddziału</a:t>
            </a:r>
            <a:r>
              <a:rPr lang="en-US" dirty="0">
                <a:latin typeface="An"/>
                <a:cs typeface="Dubai"/>
              </a:rPr>
              <a:t> "Agat", "</a:t>
            </a:r>
            <a:r>
              <a:rPr lang="en-US" dirty="0" err="1">
                <a:latin typeface="An"/>
                <a:cs typeface="Dubai"/>
              </a:rPr>
              <a:t>Pegaz</a:t>
            </a:r>
            <a:r>
              <a:rPr lang="en-US" dirty="0">
                <a:latin typeface="An"/>
                <a:cs typeface="Dubai"/>
              </a:rPr>
              <a:t>" </a:t>
            </a:r>
            <a:r>
              <a:rPr lang="en-US" dirty="0" err="1">
                <a:latin typeface="An"/>
                <a:cs typeface="Dubai"/>
              </a:rPr>
              <a:t>oraz</a:t>
            </a:r>
            <a:r>
              <a:rPr lang="en-US" dirty="0">
                <a:latin typeface="An"/>
                <a:cs typeface="Dubai"/>
              </a:rPr>
              <a:t> "Parasol".</a:t>
            </a:r>
          </a:p>
          <a:p>
            <a:r>
              <a:rPr lang="en-US" dirty="0" err="1">
                <a:latin typeface="An"/>
                <a:cs typeface="Dubai"/>
              </a:rPr>
              <a:t>Uczestniczył</a:t>
            </a:r>
            <a:r>
              <a:rPr lang="en-US" dirty="0">
                <a:latin typeface="An"/>
                <a:cs typeface="Dubai"/>
              </a:rPr>
              <a:t> w </a:t>
            </a:r>
            <a:r>
              <a:rPr lang="en-US" dirty="0" err="1">
                <a:latin typeface="An"/>
                <a:cs typeface="Dubai"/>
              </a:rPr>
              <a:t>licznych</a:t>
            </a:r>
            <a:r>
              <a:rPr lang="en-US" dirty="0">
                <a:latin typeface="An"/>
                <a:cs typeface="Dubai"/>
              </a:rPr>
              <a:t> </a:t>
            </a:r>
            <a:r>
              <a:rPr lang="en-US" dirty="0" err="1">
                <a:latin typeface="An"/>
                <a:cs typeface="Dubai"/>
              </a:rPr>
              <a:t>akcjach</a:t>
            </a:r>
            <a:r>
              <a:rPr lang="en-US" dirty="0">
                <a:latin typeface="An"/>
                <a:cs typeface="Dubai"/>
              </a:rPr>
              <a:t> </a:t>
            </a:r>
            <a:r>
              <a:rPr lang="en-US" dirty="0" err="1">
                <a:latin typeface="An"/>
                <a:cs typeface="Dubai"/>
              </a:rPr>
              <a:t>bojowych</a:t>
            </a:r>
            <a:r>
              <a:rPr lang="en-US" dirty="0">
                <a:latin typeface="An"/>
                <a:cs typeface="Dubai"/>
              </a:rPr>
              <a:t>. </a:t>
            </a:r>
            <a:r>
              <a:rPr lang="en-US" dirty="0" err="1">
                <a:latin typeface="An"/>
                <a:cs typeface="Dubai"/>
              </a:rPr>
              <a:t>Gdy</a:t>
            </a:r>
            <a:r>
              <a:rPr lang="en-US" dirty="0">
                <a:latin typeface="An"/>
                <a:cs typeface="Dubai"/>
              </a:rPr>
              <a:t> </a:t>
            </a:r>
            <a:r>
              <a:rPr lang="en-US" dirty="0" err="1">
                <a:latin typeface="An"/>
                <a:cs typeface="Dubai"/>
              </a:rPr>
              <a:t>tylko</a:t>
            </a:r>
            <a:r>
              <a:rPr lang="en-US" dirty="0">
                <a:latin typeface="An"/>
                <a:cs typeface="Dubai"/>
              </a:rPr>
              <a:t> </a:t>
            </a:r>
            <a:r>
              <a:rPr lang="en-US" dirty="0" err="1">
                <a:latin typeface="An"/>
                <a:cs typeface="Dubai"/>
              </a:rPr>
              <a:t>wybuchło</a:t>
            </a:r>
            <a:r>
              <a:rPr lang="en-US" dirty="0">
                <a:latin typeface="An"/>
                <a:cs typeface="Dubai"/>
              </a:rPr>
              <a:t> </a:t>
            </a:r>
            <a:r>
              <a:rPr lang="en-US" dirty="0" err="1">
                <a:latin typeface="An"/>
                <a:cs typeface="Dubai"/>
              </a:rPr>
              <a:t>powstanie</a:t>
            </a:r>
            <a:r>
              <a:rPr lang="en-US" dirty="0">
                <a:latin typeface="An"/>
                <a:cs typeface="Dubai"/>
              </a:rPr>
              <a:t> </a:t>
            </a:r>
            <a:r>
              <a:rPr lang="en-US" dirty="0" err="1">
                <a:latin typeface="An"/>
                <a:cs typeface="Dubai"/>
              </a:rPr>
              <a:t>był</a:t>
            </a:r>
            <a:r>
              <a:rPr lang="en-US" dirty="0">
                <a:latin typeface="An"/>
                <a:cs typeface="Dubai"/>
              </a:rPr>
              <a:t> </a:t>
            </a:r>
            <a:r>
              <a:rPr lang="en-US" dirty="0" err="1">
                <a:latin typeface="An"/>
                <a:cs typeface="Dubai"/>
              </a:rPr>
              <a:t>dowódcą</a:t>
            </a:r>
            <a:r>
              <a:rPr lang="en-US" dirty="0">
                <a:latin typeface="An"/>
                <a:cs typeface="Dubai"/>
              </a:rPr>
              <a:t> </a:t>
            </a:r>
            <a:r>
              <a:rPr lang="en-US" dirty="0" err="1">
                <a:latin typeface="An"/>
                <a:cs typeface="Dubai"/>
              </a:rPr>
              <a:t>drużyny</a:t>
            </a:r>
            <a:r>
              <a:rPr lang="en-US" dirty="0">
                <a:latin typeface="An"/>
                <a:cs typeface="Dubai"/>
              </a:rPr>
              <a:t> w "</a:t>
            </a:r>
            <a:r>
              <a:rPr lang="en-US" dirty="0" err="1">
                <a:latin typeface="An"/>
                <a:cs typeface="Dubai"/>
              </a:rPr>
              <a:t>Parasolu</a:t>
            </a:r>
            <a:r>
              <a:rPr lang="en-US" dirty="0">
                <a:latin typeface="An"/>
                <a:cs typeface="Dubai"/>
              </a:rPr>
              <a:t>".</a:t>
            </a:r>
          </a:p>
          <a:p>
            <a:r>
              <a:rPr lang="en-US" dirty="0" err="1">
                <a:latin typeface="An"/>
                <a:cs typeface="Dubai"/>
              </a:rPr>
              <a:t>Przedostał</a:t>
            </a:r>
            <a:r>
              <a:rPr lang="en-US" dirty="0">
                <a:latin typeface="An"/>
                <a:cs typeface="Dubai"/>
              </a:rPr>
              <a:t> </a:t>
            </a:r>
            <a:r>
              <a:rPr lang="en-US" dirty="0" err="1">
                <a:latin typeface="An"/>
                <a:cs typeface="Dubai"/>
              </a:rPr>
              <a:t>się</a:t>
            </a:r>
            <a:r>
              <a:rPr lang="en-US" dirty="0">
                <a:latin typeface="An"/>
                <a:cs typeface="Dubai"/>
              </a:rPr>
              <a:t> z ruin </a:t>
            </a:r>
            <a:r>
              <a:rPr lang="en-US" dirty="0" err="1">
                <a:latin typeface="An"/>
                <a:cs typeface="Dubai"/>
              </a:rPr>
              <a:t>getta</a:t>
            </a:r>
            <a:r>
              <a:rPr lang="en-US" dirty="0">
                <a:latin typeface="An"/>
                <a:cs typeface="Dubai"/>
              </a:rPr>
              <a:t> </a:t>
            </a:r>
            <a:r>
              <a:rPr lang="en-US" dirty="0" err="1">
                <a:latin typeface="An"/>
                <a:cs typeface="Dubai"/>
              </a:rPr>
              <a:t>na</a:t>
            </a:r>
            <a:r>
              <a:rPr lang="en-US" dirty="0">
                <a:latin typeface="An"/>
                <a:cs typeface="Dubai"/>
              </a:rPr>
              <a:t> Stare Miasto, </a:t>
            </a:r>
            <a:r>
              <a:rPr lang="en-US" dirty="0" err="1">
                <a:latin typeface="An"/>
                <a:cs typeface="Dubai"/>
              </a:rPr>
              <a:t>gdzie</a:t>
            </a:r>
            <a:r>
              <a:rPr lang="en-US" dirty="0">
                <a:latin typeface="An"/>
                <a:cs typeface="Dubai"/>
              </a:rPr>
              <a:t> </a:t>
            </a:r>
            <a:r>
              <a:rPr lang="en-US" dirty="0" err="1">
                <a:latin typeface="An"/>
                <a:cs typeface="Dubai"/>
              </a:rPr>
              <a:t>dowiedział</a:t>
            </a:r>
            <a:r>
              <a:rPr lang="en-US" dirty="0">
                <a:latin typeface="An"/>
                <a:cs typeface="Dubai"/>
              </a:rPr>
              <a:t> </a:t>
            </a:r>
            <a:r>
              <a:rPr lang="en-US" dirty="0" err="1">
                <a:latin typeface="An"/>
                <a:cs typeface="Dubai"/>
              </a:rPr>
              <a:t>się</a:t>
            </a:r>
            <a:r>
              <a:rPr lang="en-US" dirty="0">
                <a:latin typeface="An"/>
                <a:cs typeface="Dubai"/>
              </a:rPr>
              <a:t> o </a:t>
            </a:r>
            <a:r>
              <a:rPr lang="en-US" dirty="0" err="1">
                <a:latin typeface="An"/>
                <a:cs typeface="Dubai"/>
              </a:rPr>
              <a:t>wojskach</a:t>
            </a:r>
            <a:r>
              <a:rPr lang="en-US" dirty="0">
                <a:latin typeface="An"/>
                <a:cs typeface="Dubai"/>
              </a:rPr>
              <a:t> </a:t>
            </a:r>
            <a:r>
              <a:rPr lang="en-US" dirty="0" err="1">
                <a:latin typeface="An"/>
                <a:cs typeface="Dubai"/>
              </a:rPr>
              <a:t>sowieckich</a:t>
            </a:r>
            <a:r>
              <a:rPr lang="en-US" dirty="0">
                <a:latin typeface="An"/>
                <a:cs typeface="Dubai"/>
              </a:rPr>
              <a:t> </a:t>
            </a:r>
            <a:r>
              <a:rPr lang="en-US" dirty="0" err="1">
                <a:latin typeface="An"/>
                <a:cs typeface="Dubai"/>
              </a:rPr>
              <a:t>czekających</a:t>
            </a:r>
            <a:r>
              <a:rPr lang="en-US" dirty="0">
                <a:latin typeface="An"/>
                <a:cs typeface="Dubai"/>
              </a:rPr>
              <a:t> po </a:t>
            </a:r>
            <a:r>
              <a:rPr lang="en-US" dirty="0" err="1">
                <a:latin typeface="An"/>
                <a:cs typeface="Dubai"/>
              </a:rPr>
              <a:t>drugiej</a:t>
            </a:r>
            <a:r>
              <a:rPr lang="en-US" dirty="0">
                <a:latin typeface="An"/>
                <a:cs typeface="Dubai"/>
              </a:rPr>
              <a:t> </a:t>
            </a:r>
            <a:r>
              <a:rPr lang="en-US" dirty="0" err="1">
                <a:latin typeface="An"/>
                <a:cs typeface="Dubai"/>
              </a:rPr>
              <a:t>stronie</a:t>
            </a:r>
            <a:r>
              <a:rPr lang="en-US" dirty="0">
                <a:latin typeface="An"/>
                <a:cs typeface="Dubai"/>
              </a:rPr>
              <a:t> </a:t>
            </a:r>
            <a:r>
              <a:rPr lang="en-US" dirty="0" err="1">
                <a:latin typeface="An"/>
                <a:cs typeface="Dubai"/>
              </a:rPr>
              <a:t>Wisły</a:t>
            </a:r>
            <a:r>
              <a:rPr lang="en-US" dirty="0">
                <a:latin typeface="An"/>
                <a:cs typeface="Dubai"/>
              </a:rPr>
              <a:t> po </a:t>
            </a:r>
            <a:r>
              <a:rPr lang="en-US" dirty="0" err="1">
                <a:latin typeface="An"/>
                <a:cs typeface="Dubai"/>
              </a:rPr>
              <a:t>czym</a:t>
            </a:r>
            <a:r>
              <a:rPr lang="en-US" dirty="0">
                <a:latin typeface="An"/>
                <a:cs typeface="Dubai"/>
              </a:rPr>
              <a:t> </a:t>
            </a:r>
            <a:r>
              <a:rPr lang="en-US" dirty="0" err="1">
                <a:latin typeface="An"/>
                <a:cs typeface="Dubai"/>
              </a:rPr>
              <a:t>napisał</a:t>
            </a:r>
            <a:r>
              <a:rPr lang="en-US" dirty="0">
                <a:latin typeface="An"/>
                <a:cs typeface="Dubai"/>
              </a:rPr>
              <a:t> </a:t>
            </a:r>
            <a:r>
              <a:rPr lang="en-US" dirty="0" err="1">
                <a:latin typeface="An"/>
                <a:cs typeface="Dubai"/>
              </a:rPr>
              <a:t>wiersz</a:t>
            </a:r>
            <a:r>
              <a:rPr lang="en-US" dirty="0">
                <a:latin typeface="An"/>
                <a:cs typeface="Dubai"/>
              </a:rPr>
              <a:t> "</a:t>
            </a:r>
            <a:r>
              <a:rPr lang="en-US" dirty="0" err="1">
                <a:latin typeface="An"/>
                <a:cs typeface="Dubai"/>
              </a:rPr>
              <a:t>Czerwona</a:t>
            </a:r>
            <a:r>
              <a:rPr lang="en-US" dirty="0">
                <a:latin typeface="An"/>
                <a:cs typeface="Dubai"/>
              </a:rPr>
              <a:t> </a:t>
            </a:r>
            <a:r>
              <a:rPr lang="en-US" dirty="0" err="1">
                <a:latin typeface="An"/>
                <a:cs typeface="Dubai"/>
              </a:rPr>
              <a:t>Zaraza</a:t>
            </a:r>
            <a:r>
              <a:rPr lang="en-US" dirty="0">
                <a:latin typeface="An"/>
                <a:cs typeface="Dubai"/>
              </a:rPr>
              <a:t>".</a:t>
            </a:r>
          </a:p>
          <a:p>
            <a:r>
              <a:rPr lang="en-US" dirty="0" err="1">
                <a:latin typeface="An"/>
                <a:cs typeface="Dubai"/>
              </a:rPr>
              <a:t>Podczas</a:t>
            </a:r>
            <a:r>
              <a:rPr lang="en-US" dirty="0">
                <a:latin typeface="An"/>
                <a:cs typeface="Dubai"/>
              </a:rPr>
              <a:t> </a:t>
            </a:r>
            <a:r>
              <a:rPr lang="en-US" dirty="0" err="1">
                <a:latin typeface="An"/>
                <a:cs typeface="Dubai"/>
              </a:rPr>
              <a:t>ewakuowania</a:t>
            </a:r>
            <a:r>
              <a:rPr lang="en-US" dirty="0">
                <a:latin typeface="An"/>
                <a:cs typeface="Dubai"/>
              </a:rPr>
              <a:t> </a:t>
            </a:r>
            <a:r>
              <a:rPr lang="en-US" dirty="0" err="1">
                <a:latin typeface="An"/>
                <a:cs typeface="Dubai"/>
              </a:rPr>
              <a:t>oddziałów</a:t>
            </a:r>
            <a:r>
              <a:rPr lang="en-US" dirty="0">
                <a:latin typeface="An"/>
                <a:cs typeface="Dubai"/>
              </a:rPr>
              <a:t> </a:t>
            </a:r>
            <a:r>
              <a:rPr lang="en-US" dirty="0" err="1">
                <a:latin typeface="An"/>
                <a:cs typeface="Dubai"/>
              </a:rPr>
              <a:t>powstańczych</a:t>
            </a:r>
            <a:r>
              <a:rPr lang="en-US" dirty="0">
                <a:latin typeface="An"/>
                <a:cs typeface="Dubai"/>
              </a:rPr>
              <a:t> </a:t>
            </a:r>
            <a:r>
              <a:rPr lang="en-US" dirty="0" err="1">
                <a:latin typeface="An"/>
                <a:cs typeface="Dubai"/>
              </a:rPr>
              <a:t>ze</a:t>
            </a:r>
            <a:r>
              <a:rPr lang="en-US" dirty="0">
                <a:latin typeface="An"/>
                <a:cs typeface="Dubai"/>
              </a:rPr>
              <a:t> </a:t>
            </a:r>
            <a:r>
              <a:rPr lang="en-US" dirty="0" err="1">
                <a:latin typeface="An"/>
                <a:cs typeface="Dubai"/>
              </a:rPr>
              <a:t>Starego</a:t>
            </a:r>
            <a:r>
              <a:rPr lang="en-US" dirty="0">
                <a:latin typeface="An"/>
                <a:cs typeface="Dubai"/>
              </a:rPr>
              <a:t> </a:t>
            </a:r>
            <a:r>
              <a:rPr lang="en-US" dirty="0" err="1">
                <a:latin typeface="An"/>
                <a:cs typeface="Dubai"/>
              </a:rPr>
              <a:t>Miasta</a:t>
            </a:r>
            <a:r>
              <a:rPr lang="en-US" dirty="0">
                <a:latin typeface="An"/>
                <a:cs typeface="Dubai"/>
              </a:rPr>
              <a:t>, 1 </a:t>
            </a:r>
            <a:r>
              <a:rPr lang="en-US" dirty="0" err="1">
                <a:latin typeface="An"/>
                <a:cs typeface="Dubai"/>
              </a:rPr>
              <a:t>września</a:t>
            </a:r>
            <a:r>
              <a:rPr lang="en-US" dirty="0">
                <a:latin typeface="An"/>
                <a:cs typeface="Dubai"/>
              </a:rPr>
              <a:t> </a:t>
            </a:r>
            <a:r>
              <a:rPr lang="en-US" dirty="0" err="1">
                <a:latin typeface="An"/>
                <a:cs typeface="Dubai"/>
              </a:rPr>
              <a:t>został</a:t>
            </a:r>
            <a:r>
              <a:rPr lang="en-US" dirty="0">
                <a:latin typeface="An"/>
                <a:cs typeface="Dubai"/>
              </a:rPr>
              <a:t> </a:t>
            </a:r>
            <a:r>
              <a:rPr lang="en-US" dirty="0" err="1">
                <a:latin typeface="An"/>
                <a:cs typeface="Dubai"/>
              </a:rPr>
              <a:t>poważnie</a:t>
            </a:r>
            <a:r>
              <a:rPr lang="en-US" dirty="0">
                <a:latin typeface="An"/>
                <a:cs typeface="Dubai"/>
              </a:rPr>
              <a:t> </a:t>
            </a:r>
            <a:r>
              <a:rPr lang="en-US" dirty="0" err="1">
                <a:latin typeface="An"/>
                <a:cs typeface="Dubai"/>
              </a:rPr>
              <a:t>ranny</a:t>
            </a:r>
            <a:r>
              <a:rPr lang="en-US" dirty="0">
                <a:latin typeface="An"/>
                <a:cs typeface="Dubai"/>
              </a:rPr>
              <a:t>. </a:t>
            </a:r>
            <a:r>
              <a:rPr lang="en-US" dirty="0" err="1">
                <a:latin typeface="An"/>
                <a:cs typeface="Dubai"/>
              </a:rPr>
              <a:t>Przeniesiono</a:t>
            </a:r>
            <a:r>
              <a:rPr lang="en-US" dirty="0">
                <a:latin typeface="An"/>
                <a:cs typeface="Dubai"/>
              </a:rPr>
              <a:t> go do </a:t>
            </a:r>
            <a:r>
              <a:rPr lang="en-US" dirty="0" err="1">
                <a:latin typeface="An"/>
                <a:cs typeface="Dubai"/>
              </a:rPr>
              <a:t>szpitala</a:t>
            </a:r>
            <a:r>
              <a:rPr lang="en-US" dirty="0">
                <a:latin typeface="An"/>
                <a:cs typeface="Dubai"/>
              </a:rPr>
              <a:t> </a:t>
            </a:r>
            <a:r>
              <a:rPr lang="en-US" dirty="0" err="1">
                <a:latin typeface="An"/>
                <a:cs typeface="Dubai"/>
              </a:rPr>
              <a:t>powstańczego</a:t>
            </a:r>
            <a:r>
              <a:rPr lang="en-US" dirty="0">
                <a:latin typeface="An"/>
                <a:cs typeface="Dubai"/>
              </a:rPr>
              <a:t> </a:t>
            </a:r>
            <a:r>
              <a:rPr lang="en-US" dirty="0" err="1">
                <a:latin typeface="An"/>
                <a:cs typeface="Dubai"/>
              </a:rPr>
              <a:t>przy</a:t>
            </a:r>
            <a:r>
              <a:rPr lang="en-US" dirty="0">
                <a:latin typeface="An"/>
                <a:cs typeface="Dubai"/>
              </a:rPr>
              <a:t> ul. </a:t>
            </a:r>
            <a:r>
              <a:rPr lang="en-US" dirty="0" err="1">
                <a:latin typeface="An"/>
                <a:cs typeface="Dubai"/>
              </a:rPr>
              <a:t>Marszałkowskiej</a:t>
            </a:r>
            <a:r>
              <a:rPr lang="en-US" dirty="0">
                <a:latin typeface="An"/>
                <a:cs typeface="Dubai"/>
              </a:rPr>
              <a:t> 75 </a:t>
            </a:r>
            <a:r>
              <a:rPr lang="en-US" dirty="0" err="1">
                <a:latin typeface="An"/>
                <a:cs typeface="Dubai"/>
              </a:rPr>
              <a:t>kanałami</a:t>
            </a:r>
            <a:r>
              <a:rPr lang="en-US" dirty="0">
                <a:latin typeface="An"/>
                <a:cs typeface="Dubai"/>
              </a:rPr>
              <a:t>.</a:t>
            </a:r>
          </a:p>
          <a:p>
            <a:r>
              <a:rPr lang="en-US" dirty="0" err="1">
                <a:latin typeface="An"/>
                <a:cs typeface="Dubai"/>
              </a:rPr>
              <a:t>Zmarł</a:t>
            </a:r>
            <a:r>
              <a:rPr lang="en-US" dirty="0">
                <a:latin typeface="An"/>
                <a:cs typeface="Dubai"/>
              </a:rPr>
              <a:t> 10 </a:t>
            </a:r>
            <a:r>
              <a:rPr lang="en-US" dirty="0" err="1">
                <a:latin typeface="An"/>
                <a:cs typeface="Dubai"/>
              </a:rPr>
              <a:t>września</a:t>
            </a:r>
            <a:r>
              <a:rPr lang="en-US" dirty="0">
                <a:latin typeface="An"/>
                <a:cs typeface="Dubai"/>
              </a:rPr>
              <a:t> 1944.</a:t>
            </a:r>
          </a:p>
        </p:txBody>
      </p:sp>
      <p:sp>
        <p:nvSpPr>
          <p:cNvPr id="10" name="Rectangle 9">
            <a:extLst>
              <a:ext uri="{FF2B5EF4-FFF2-40B4-BE49-F238E27FC236}">
                <a16:creationId xmlns:a16="http://schemas.microsoft.com/office/drawing/2014/main" xmlns="" id="{6B424749-EEE0-49C9-9ABF-97B171A3EA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7760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1113262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F1ACBE00-0221-433D-8EA5-D9D7B45F35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xmlns="" id="{EFB0C39A-F8CA-4A79-AFFC-E9780FB199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Świeca świecowa i biała kwiat">
            <a:extLst>
              <a:ext uri="{FF2B5EF4-FFF2-40B4-BE49-F238E27FC236}">
                <a16:creationId xmlns:a16="http://schemas.microsoft.com/office/drawing/2014/main" xmlns="" id="{F7F1D64D-5A62-4720-B20B-72429EAAD241}"/>
              </a:ext>
            </a:extLst>
          </p:cNvPr>
          <p:cNvPicPr>
            <a:picLocks noChangeAspect="1"/>
          </p:cNvPicPr>
          <p:nvPr/>
        </p:nvPicPr>
        <p:blipFill rotWithShape="1">
          <a:blip r:embed="rId2">
            <a:alphaModFix amt="40000"/>
          </a:blip>
          <a:srcRect t="13356" r="-2" b="2309"/>
          <a:stretch/>
        </p:blipFill>
        <p:spPr>
          <a:xfrm>
            <a:off x="20" y="-2"/>
            <a:ext cx="12191980" cy="6858000"/>
          </a:xfrm>
          <a:prstGeom prst="rect">
            <a:avLst/>
          </a:prstGeom>
        </p:spPr>
      </p:pic>
      <p:sp>
        <p:nvSpPr>
          <p:cNvPr id="2" name="Title 1">
            <a:extLst>
              <a:ext uri="{FF2B5EF4-FFF2-40B4-BE49-F238E27FC236}">
                <a16:creationId xmlns:a16="http://schemas.microsoft.com/office/drawing/2014/main" xmlns="" id="{42FE07D7-0F32-4D0F-8A1A-0E8AE4138DC0}"/>
              </a:ext>
            </a:extLst>
          </p:cNvPr>
          <p:cNvSpPr>
            <a:spLocks noGrp="1"/>
          </p:cNvSpPr>
          <p:nvPr>
            <p:ph type="title"/>
          </p:nvPr>
        </p:nvSpPr>
        <p:spPr>
          <a:xfrm>
            <a:off x="1261872" y="758952"/>
            <a:ext cx="9418320" cy="4041648"/>
          </a:xfrm>
        </p:spPr>
        <p:txBody>
          <a:bodyPr vert="horz" lIns="91440" tIns="45720" rIns="91440" bIns="45720" rtlCol="0" anchor="b">
            <a:normAutofit/>
          </a:bodyPr>
          <a:lstStyle/>
          <a:p>
            <a:pPr>
              <a:lnSpc>
                <a:spcPct val="85000"/>
              </a:lnSpc>
            </a:pPr>
            <a:r>
              <a:rPr lang="en-US" sz="7200" dirty="0">
                <a:latin typeface="Amasis MT Pro"/>
              </a:rPr>
              <a:t>Po </a:t>
            </a:r>
            <a:r>
              <a:rPr lang="en-US" sz="7200" dirty="0" err="1">
                <a:latin typeface="Amasis MT Pro"/>
              </a:rPr>
              <a:t>śmierci</a:t>
            </a:r>
            <a:endParaRPr lang="en-US" sz="7200">
              <a:latin typeface="Amasis MT Pro"/>
            </a:endParaRPr>
          </a:p>
        </p:txBody>
      </p:sp>
    </p:spTree>
    <p:extLst>
      <p:ext uri="{BB962C8B-B14F-4D97-AF65-F5344CB8AC3E}">
        <p14:creationId xmlns:p14="http://schemas.microsoft.com/office/powerpoint/2010/main" xmlns="" val="200417551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106378C3-EA41-4A0B-8144-97AF179E9A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869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2ABC575D-863A-449B-AA18-A22D2A84C8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9752" y="0"/>
            <a:ext cx="5165308" cy="6858000"/>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1348EF5-C4BE-46E1-997D-2A5D25B1A2E8}"/>
              </a:ext>
            </a:extLst>
          </p:cNvPr>
          <p:cNvSpPr>
            <a:spLocks noGrp="1"/>
          </p:cNvSpPr>
          <p:nvPr>
            <p:ph type="title"/>
          </p:nvPr>
        </p:nvSpPr>
        <p:spPr>
          <a:xfrm>
            <a:off x="6485993" y="643465"/>
            <a:ext cx="4419074" cy="5560272"/>
          </a:xfrm>
        </p:spPr>
        <p:txBody>
          <a:bodyPr anchor="ctr">
            <a:normAutofit/>
          </a:bodyPr>
          <a:lstStyle/>
          <a:p>
            <a:r>
              <a:rPr lang="en-US" dirty="0">
                <a:latin typeface="Amasis MT Pro"/>
              </a:rPr>
              <a:t>Po </a:t>
            </a:r>
            <a:r>
              <a:rPr lang="en-US" dirty="0" err="1">
                <a:latin typeface="Amasis MT Pro"/>
              </a:rPr>
              <a:t>śmierci</a:t>
            </a:r>
            <a:endParaRPr lang="en-US">
              <a:latin typeface="Amasis MT Pro"/>
            </a:endParaRPr>
          </a:p>
        </p:txBody>
      </p:sp>
      <p:sp>
        <p:nvSpPr>
          <p:cNvPr id="3" name="Content Placeholder 2">
            <a:extLst>
              <a:ext uri="{FF2B5EF4-FFF2-40B4-BE49-F238E27FC236}">
                <a16:creationId xmlns:a16="http://schemas.microsoft.com/office/drawing/2014/main" xmlns="" id="{D9AD89A4-C518-4581-B8DC-8A08FC929EAA}"/>
              </a:ext>
            </a:extLst>
          </p:cNvPr>
          <p:cNvSpPr>
            <a:spLocks noGrp="1"/>
          </p:cNvSpPr>
          <p:nvPr>
            <p:ph idx="1"/>
          </p:nvPr>
        </p:nvSpPr>
        <p:spPr>
          <a:xfrm>
            <a:off x="1732248" y="643465"/>
            <a:ext cx="4009730" cy="5528735"/>
          </a:xfrm>
        </p:spPr>
        <p:txBody>
          <a:bodyPr vert="horz" lIns="91440" tIns="45720" rIns="91440" bIns="45720" rtlCol="0" anchor="ctr">
            <a:normAutofit/>
          </a:bodyPr>
          <a:lstStyle/>
          <a:p>
            <a:pPr algn="ctr"/>
            <a:r>
              <a:rPr lang="en-US" dirty="0" err="1">
                <a:latin typeface="Dubai"/>
                <a:cs typeface="Dubai"/>
              </a:rPr>
              <a:t>Został</a:t>
            </a:r>
            <a:r>
              <a:rPr lang="en-US" dirty="0">
                <a:latin typeface="Dubai"/>
                <a:cs typeface="Dubai"/>
              </a:rPr>
              <a:t> </a:t>
            </a:r>
            <a:r>
              <a:rPr lang="en-US" dirty="0" err="1">
                <a:latin typeface="Dubai"/>
                <a:cs typeface="Dubai"/>
              </a:rPr>
              <a:t>pochowany</a:t>
            </a:r>
            <a:r>
              <a:rPr lang="en-US" dirty="0">
                <a:latin typeface="Dubai"/>
                <a:cs typeface="Dubai"/>
              </a:rPr>
              <a:t> 5 </a:t>
            </a:r>
            <a:r>
              <a:rPr lang="en-US" dirty="0" err="1">
                <a:latin typeface="Dubai"/>
                <a:cs typeface="Dubai"/>
              </a:rPr>
              <a:t>grudnia</a:t>
            </a:r>
            <a:r>
              <a:rPr lang="en-US" dirty="0">
                <a:latin typeface="Dubai"/>
                <a:cs typeface="Dubai"/>
              </a:rPr>
              <a:t> 1945 </a:t>
            </a:r>
            <a:r>
              <a:rPr lang="en-US" dirty="0" err="1">
                <a:latin typeface="Dubai"/>
                <a:cs typeface="Dubai"/>
              </a:rPr>
              <a:t>na</a:t>
            </a:r>
            <a:r>
              <a:rPr lang="en-US" dirty="0">
                <a:latin typeface="Dubai"/>
                <a:cs typeface="Dubai"/>
              </a:rPr>
              <a:t> </a:t>
            </a:r>
            <a:r>
              <a:rPr lang="en-US" dirty="0" err="1">
                <a:latin typeface="Dubai"/>
                <a:cs typeface="Dubai"/>
              </a:rPr>
              <a:t>Cmentarzu</a:t>
            </a:r>
            <a:r>
              <a:rPr lang="en-US" dirty="0">
                <a:latin typeface="Dubai"/>
                <a:cs typeface="Dubai"/>
              </a:rPr>
              <a:t> </a:t>
            </a:r>
            <a:r>
              <a:rPr lang="en-US" dirty="0" err="1">
                <a:latin typeface="Dubai"/>
                <a:cs typeface="Dubai"/>
              </a:rPr>
              <a:t>Wojskowym</a:t>
            </a:r>
            <a:r>
              <a:rPr lang="en-US" dirty="0">
                <a:latin typeface="Dubai"/>
                <a:cs typeface="Dubai"/>
              </a:rPr>
              <a:t> </a:t>
            </a:r>
            <a:r>
              <a:rPr lang="en-US" dirty="0" err="1">
                <a:latin typeface="Dubai"/>
                <a:cs typeface="Dubai"/>
              </a:rPr>
              <a:t>na</a:t>
            </a:r>
            <a:r>
              <a:rPr lang="en-US" dirty="0">
                <a:latin typeface="Dubai"/>
                <a:cs typeface="Dubai"/>
              </a:rPr>
              <a:t> </a:t>
            </a:r>
            <a:r>
              <a:rPr lang="en-US" dirty="0" err="1">
                <a:latin typeface="Dubai"/>
                <a:cs typeface="Dubai"/>
              </a:rPr>
              <a:t>Powązkach</a:t>
            </a:r>
            <a:r>
              <a:rPr lang="en-US" dirty="0">
                <a:latin typeface="Dubai"/>
                <a:cs typeface="Dubai"/>
              </a:rPr>
              <a:t> w Warszawie.</a:t>
            </a:r>
            <a:endParaRPr lang="en-US"/>
          </a:p>
          <a:p>
            <a:pPr algn="ctr"/>
            <a:r>
              <a:rPr lang="en-US" dirty="0">
                <a:latin typeface="Dubai"/>
                <a:cs typeface="Dubai"/>
              </a:rPr>
              <a:t>W 2012 </a:t>
            </a:r>
            <a:r>
              <a:rPr lang="en-US" dirty="0" err="1">
                <a:latin typeface="Dubai"/>
                <a:cs typeface="Dubai"/>
              </a:rPr>
              <a:t>roku</a:t>
            </a:r>
            <a:r>
              <a:rPr lang="en-US" dirty="0">
                <a:latin typeface="Dubai"/>
                <a:cs typeface="Dubai"/>
              </a:rPr>
              <a:t>, </a:t>
            </a:r>
            <a:r>
              <a:rPr lang="en-US" dirty="0" err="1">
                <a:latin typeface="Dubai"/>
                <a:cs typeface="Dubai"/>
              </a:rPr>
              <a:t>skomponowano</a:t>
            </a:r>
            <a:r>
              <a:rPr lang="en-US" dirty="0">
                <a:latin typeface="Dubai"/>
                <a:cs typeface="Dubai"/>
              </a:rPr>
              <a:t> </a:t>
            </a:r>
            <a:r>
              <a:rPr lang="en-US" dirty="0" err="1">
                <a:latin typeface="Dubai"/>
                <a:cs typeface="Dubai"/>
              </a:rPr>
              <a:t>muzykę</a:t>
            </a:r>
            <a:r>
              <a:rPr lang="en-US" dirty="0">
                <a:latin typeface="Dubai"/>
                <a:cs typeface="Dubai"/>
              </a:rPr>
              <a:t> do 10 </a:t>
            </a:r>
            <a:r>
              <a:rPr lang="en-US" dirty="0" err="1">
                <a:latin typeface="Dubai"/>
                <a:cs typeface="Dubai"/>
              </a:rPr>
              <a:t>wierszy</a:t>
            </a:r>
            <a:r>
              <a:rPr lang="en-US" dirty="0">
                <a:latin typeface="Dubai"/>
                <a:cs typeface="Dubai"/>
              </a:rPr>
              <a:t> </a:t>
            </a:r>
            <a:r>
              <a:rPr lang="en-US" dirty="0" err="1">
                <a:latin typeface="Dubai"/>
                <a:cs typeface="Dubai"/>
              </a:rPr>
              <a:t>Szczepańskiego</a:t>
            </a:r>
            <a:r>
              <a:rPr lang="en-US" dirty="0">
                <a:latin typeface="Dubai"/>
                <a:cs typeface="Dubai"/>
              </a:rPr>
              <a:t> </a:t>
            </a:r>
            <a:r>
              <a:rPr lang="en-US" dirty="0" err="1">
                <a:latin typeface="Dubai"/>
                <a:cs typeface="Dubai"/>
              </a:rPr>
              <a:t>oraz</a:t>
            </a:r>
            <a:r>
              <a:rPr lang="en-US" dirty="0">
                <a:latin typeface="Dubai"/>
                <a:cs typeface="Dubai"/>
              </a:rPr>
              <a:t> </a:t>
            </a:r>
            <a:r>
              <a:rPr lang="en-US" dirty="0" err="1">
                <a:latin typeface="Dubai"/>
                <a:cs typeface="Dubai"/>
              </a:rPr>
              <a:t>stworzono</a:t>
            </a:r>
            <a:r>
              <a:rPr lang="en-US" dirty="0">
                <a:latin typeface="Dubai"/>
                <a:cs typeface="Dubai"/>
              </a:rPr>
              <a:t> </a:t>
            </a:r>
            <a:r>
              <a:rPr lang="en-US" dirty="0" err="1">
                <a:latin typeface="Dubai"/>
                <a:cs typeface="Dubai"/>
              </a:rPr>
              <a:t>spójną</a:t>
            </a:r>
            <a:r>
              <a:rPr lang="en-US" dirty="0">
                <a:latin typeface="Dubai"/>
                <a:cs typeface="Dubai"/>
              </a:rPr>
              <a:t> </a:t>
            </a:r>
            <a:r>
              <a:rPr lang="en-US" dirty="0" err="1">
                <a:latin typeface="Dubai"/>
                <a:cs typeface="Dubai"/>
              </a:rPr>
              <a:t>aranżację</a:t>
            </a:r>
            <a:r>
              <a:rPr lang="en-US" dirty="0">
                <a:latin typeface="Dubai"/>
                <a:cs typeface="Dubai"/>
              </a:rPr>
              <a:t> </a:t>
            </a:r>
            <a:r>
              <a:rPr lang="en-US" dirty="0" err="1">
                <a:latin typeface="Dubai"/>
                <a:cs typeface="Dubai"/>
              </a:rPr>
              <a:t>wszystkich</a:t>
            </a:r>
            <a:r>
              <a:rPr lang="en-US" dirty="0">
                <a:latin typeface="Dubai"/>
                <a:cs typeface="Dubai"/>
              </a:rPr>
              <a:t> </a:t>
            </a:r>
            <a:r>
              <a:rPr lang="en-US" dirty="0" err="1">
                <a:latin typeface="Dubai"/>
                <a:cs typeface="Dubai"/>
              </a:rPr>
              <a:t>utworów</a:t>
            </a:r>
            <a:r>
              <a:rPr lang="en-US" dirty="0">
                <a:latin typeface="Dubai"/>
                <a:cs typeface="Dubai"/>
              </a:rPr>
              <a:t>.</a:t>
            </a:r>
          </a:p>
          <a:p>
            <a:pPr algn="ctr"/>
            <a:r>
              <a:rPr lang="en-US" dirty="0" err="1">
                <a:latin typeface="Dubai"/>
                <a:cs typeface="Dubai"/>
              </a:rPr>
              <a:t>Został</a:t>
            </a:r>
            <a:r>
              <a:rPr lang="en-US" dirty="0">
                <a:latin typeface="Dubai"/>
                <a:cs typeface="Dubai"/>
              </a:rPr>
              <a:t> </a:t>
            </a:r>
            <a:r>
              <a:rPr lang="en-US" dirty="0" err="1">
                <a:latin typeface="Dubai"/>
                <a:cs typeface="Dubai"/>
              </a:rPr>
              <a:t>pośmiertelnie</a:t>
            </a:r>
            <a:r>
              <a:rPr lang="en-US" dirty="0">
                <a:latin typeface="Dubai"/>
                <a:cs typeface="Dubai"/>
              </a:rPr>
              <a:t> </a:t>
            </a:r>
            <a:r>
              <a:rPr lang="en-US" dirty="0" err="1">
                <a:latin typeface="Dubai"/>
                <a:cs typeface="Dubai"/>
              </a:rPr>
              <a:t>awansowany</a:t>
            </a:r>
            <a:r>
              <a:rPr lang="en-US" dirty="0">
                <a:latin typeface="Dubai"/>
                <a:cs typeface="Dubai"/>
              </a:rPr>
              <a:t> do </a:t>
            </a:r>
            <a:r>
              <a:rPr lang="en-US" dirty="0" err="1">
                <a:latin typeface="Dubai"/>
                <a:cs typeface="Dubai"/>
              </a:rPr>
              <a:t>stopna</a:t>
            </a:r>
            <a:r>
              <a:rPr lang="en-US" dirty="0">
                <a:latin typeface="Dubai"/>
                <a:cs typeface="Dubai"/>
              </a:rPr>
              <a:t> </a:t>
            </a:r>
            <a:r>
              <a:rPr lang="en-US" dirty="0" err="1">
                <a:latin typeface="Dubai"/>
                <a:cs typeface="Dubai"/>
              </a:rPr>
              <a:t>podporucznika</a:t>
            </a:r>
            <a:r>
              <a:rPr lang="en-US" dirty="0">
                <a:latin typeface="Dubai"/>
                <a:cs typeface="Dubai"/>
              </a:rPr>
              <a:t>.</a:t>
            </a:r>
          </a:p>
        </p:txBody>
      </p:sp>
      <p:sp>
        <p:nvSpPr>
          <p:cNvPr id="12" name="Rectangle 11">
            <a:extLst>
              <a:ext uri="{FF2B5EF4-FFF2-40B4-BE49-F238E27FC236}">
                <a16:creationId xmlns:a16="http://schemas.microsoft.com/office/drawing/2014/main" xmlns="" id="{732A87A1-E008-492C-8D91-EA0B5488DA8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xmlns="" val="24951881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E4CFB4D4-CFF3-4172-AB21-A2B3D1223E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552404" y="0"/>
            <a:ext cx="375818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63CD5B3-72C5-4863-8CE3-C68676EA8F5E}"/>
              </a:ext>
            </a:extLst>
          </p:cNvPr>
          <p:cNvSpPr>
            <a:spLocks noGrp="1"/>
          </p:cNvSpPr>
          <p:nvPr>
            <p:ph type="title"/>
          </p:nvPr>
        </p:nvSpPr>
        <p:spPr>
          <a:xfrm>
            <a:off x="8147621" y="804672"/>
            <a:ext cx="2824640" cy="5215128"/>
          </a:xfrm>
        </p:spPr>
        <p:txBody>
          <a:bodyPr anchor="ctr">
            <a:normAutofit/>
          </a:bodyPr>
          <a:lstStyle/>
          <a:p>
            <a:r>
              <a:rPr lang="en-US" sz="3600" dirty="0">
                <a:solidFill>
                  <a:srgbClr val="FFFFFF"/>
                </a:solidFill>
                <a:latin typeface="Amasis MT Pro"/>
              </a:rPr>
              <a:t>W </a:t>
            </a:r>
            <a:r>
              <a:rPr lang="en-US" sz="3600" dirty="0" err="1">
                <a:solidFill>
                  <a:srgbClr val="FFFFFF"/>
                </a:solidFill>
                <a:latin typeface="Amasis MT Pro"/>
              </a:rPr>
              <a:t>dowód</a:t>
            </a:r>
            <a:r>
              <a:rPr lang="en-US" sz="3600" dirty="0">
                <a:solidFill>
                  <a:srgbClr val="FFFFFF"/>
                </a:solidFill>
                <a:latin typeface="Amasis MT Pro"/>
              </a:rPr>
              <a:t> </a:t>
            </a:r>
            <a:r>
              <a:rPr lang="en-US" sz="3600" dirty="0" err="1">
                <a:solidFill>
                  <a:srgbClr val="FFFFFF"/>
                </a:solidFill>
                <a:latin typeface="Amasis MT Pro"/>
              </a:rPr>
              <a:t>wdzięcznościklasa</a:t>
            </a:r>
            <a:r>
              <a:rPr lang="en-US" sz="3600" dirty="0">
                <a:solidFill>
                  <a:srgbClr val="FFFFFF"/>
                </a:solidFill>
                <a:latin typeface="Amasis MT Pro"/>
              </a:rPr>
              <a:t> </a:t>
            </a:r>
            <a:r>
              <a:rPr lang="en-US" sz="3600" dirty="0" err="1">
                <a:solidFill>
                  <a:srgbClr val="FFFFFF"/>
                </a:solidFill>
                <a:latin typeface="Amasis MT Pro"/>
              </a:rPr>
              <a:t>VIIIa</a:t>
            </a:r>
            <a:endParaRPr lang="en-US" dirty="0" err="1"/>
          </a:p>
        </p:txBody>
      </p:sp>
      <p:graphicFrame>
        <p:nvGraphicFramePr>
          <p:cNvPr id="12" name="Content Placeholder 2">
            <a:extLst>
              <a:ext uri="{FF2B5EF4-FFF2-40B4-BE49-F238E27FC236}">
                <a16:creationId xmlns:a16="http://schemas.microsoft.com/office/drawing/2014/main" xmlns="" id="{AD0478FA-A476-477B-9C1D-F2F194C85900}"/>
              </a:ext>
            </a:extLst>
          </p:cNvPr>
          <p:cNvGraphicFramePr>
            <a:graphicFrameLocks noGrp="1"/>
          </p:cNvGraphicFramePr>
          <p:nvPr>
            <p:ph idx="1"/>
            <p:extLst>
              <p:ext uri="{D42A27DB-BD31-4B8C-83A1-F6EECF244321}">
                <p14:modId xmlns:p14="http://schemas.microsoft.com/office/powerpoint/2010/main" xmlns="" val="788042434"/>
              </p:ext>
            </p:extLst>
          </p:nvPr>
        </p:nvGraphicFramePr>
        <p:xfrm>
          <a:off x="804672" y="804671"/>
          <a:ext cx="5945449" cy="5255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xmlns="" val="160402485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1738282" y="1142985"/>
            <a:ext cx="6000792" cy="1470025"/>
          </a:xfrm>
        </p:spPr>
        <p:txBody>
          <a:bodyPr>
            <a:normAutofit/>
          </a:bodyPr>
          <a:lstStyle/>
          <a:p>
            <a:r>
              <a:rPr lang="pl-PL" sz="3600" b="1" i="1" spc="300" dirty="0">
                <a:effectLst>
                  <a:outerShdw blurRad="38100" dist="38100" dir="2700000" algn="tl">
                    <a:srgbClr val="000000">
                      <a:alpha val="43137"/>
                    </a:srgbClr>
                  </a:outerShdw>
                </a:effectLst>
              </a:rPr>
              <a:t>Lesław Popowicz „lis”</a:t>
            </a:r>
          </a:p>
        </p:txBody>
      </p:sp>
      <p:sp>
        <p:nvSpPr>
          <p:cNvPr id="3" name="Podtytuł 2"/>
          <p:cNvSpPr>
            <a:spLocks noGrp="1"/>
          </p:cNvSpPr>
          <p:nvPr>
            <p:ph type="subTitle" idx="1"/>
          </p:nvPr>
        </p:nvSpPr>
        <p:spPr>
          <a:xfrm>
            <a:off x="1809720" y="2571744"/>
            <a:ext cx="6072230" cy="4071966"/>
          </a:xfrm>
        </p:spPr>
        <p:txBody>
          <a:bodyPr>
            <a:normAutofit/>
          </a:bodyPr>
          <a:lstStyle/>
          <a:p>
            <a:r>
              <a:rPr lang="pl-PL" sz="2000" b="1" i="1" dirty="0">
                <a:solidFill>
                  <a:schemeClr val="tx1">
                    <a:lumMod val="75000"/>
                    <a:lumOff val="25000"/>
                  </a:schemeClr>
                </a:solidFill>
              </a:rPr>
              <a:t>Był to 18-letni gimnazjalista który uczestniczył w organizacji „Orlęta” wraz ze swoimi kolegami.  Pełnił rolę zastępcy Stanisława Mandeckiego.  Mieli głównie na celu walczyć o niepodległość Polski Chrystusowej  i podtrzymywać młodzież podczas okupacji bolszewickiej. Do organizacji przyjmowano osoby dobrowolnie, nigdy nie obowiązywał nakaz dołączenia do „Orląt.”</a:t>
            </a:r>
          </a:p>
        </p:txBody>
      </p:sp>
      <p:pic>
        <p:nvPicPr>
          <p:cNvPr id="15362" name="Picture 2" descr="Orleta_Rudnik_nad_Sanem"/>
          <p:cNvPicPr>
            <a:picLocks noChangeAspect="1" noChangeArrowheads="1"/>
          </p:cNvPicPr>
          <p:nvPr/>
        </p:nvPicPr>
        <p:blipFill>
          <a:blip r:embed="rId2"/>
          <a:srcRect/>
          <a:stretch>
            <a:fillRect/>
          </a:stretch>
        </p:blipFill>
        <p:spPr bwMode="auto">
          <a:xfrm>
            <a:off x="7953388" y="1357298"/>
            <a:ext cx="2571768" cy="40005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29113649"/>
      </p:ext>
    </p:extLst>
  </p:cSld>
  <p:clrMapOvr>
    <a:masterClrMapping/>
  </p:clrMapOvr>
  <p:transition advTm="22531">
    <p:fade/>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61728A0C-2510-4364-BDB5-701F486352AA}"/>
              </a:ext>
            </a:extLst>
          </p:cNvPr>
          <p:cNvSpPr>
            <a:spLocks noGrp="1"/>
          </p:cNvSpPr>
          <p:nvPr>
            <p:ph type="ctrTitle"/>
          </p:nvPr>
        </p:nvSpPr>
        <p:spPr>
          <a:xfrm>
            <a:off x="1524000" y="487848"/>
            <a:ext cx="9144000" cy="1015338"/>
          </a:xfrm>
        </p:spPr>
        <p:txBody>
          <a:bodyPr/>
          <a:lstStyle/>
          <a:p>
            <a:r>
              <a:rPr lang="pl-PL" b="1" dirty="0">
                <a:latin typeface="Bahnschrift" panose="020B0502040204020203" pitchFamily="34" charset="0"/>
              </a:rPr>
              <a:t>Strajk dzieci wrzesińskich</a:t>
            </a:r>
          </a:p>
        </p:txBody>
      </p:sp>
      <p:pic>
        <p:nvPicPr>
          <p:cNvPr id="1026" name="Picture 2" descr="Strajk dzieci z Wrześni - Historia - polskieradio.pl">
            <a:extLst>
              <a:ext uri="{FF2B5EF4-FFF2-40B4-BE49-F238E27FC236}">
                <a16:creationId xmlns:a16="http://schemas.microsoft.com/office/drawing/2014/main" xmlns="" id="{1FC7E427-AAEF-4AA9-A739-EA9E2CC1C628}"/>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153265" y="1793927"/>
            <a:ext cx="7247757" cy="426766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02716274"/>
      </p:ext>
    </p:extLst>
  </p:cSld>
  <p:clrMapOvr>
    <a:masterClrMapping/>
  </p:clrMapOvr>
  <mc:AlternateContent xmlns:mc="http://schemas.openxmlformats.org/markup-compatibility/2006">
    <mc:Choice xmlns:p14="http://schemas.microsoft.com/office/powerpoint/2010/main" xmlns="" Requires="p14">
      <p:transition spd="slow" p14:dur="2500" advTm="3500"/>
    </mc:Choice>
    <mc:Fallback>
      <p:transition spd="slow" advTm="350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a:extLst>
              <a:ext uri="{FF2B5EF4-FFF2-40B4-BE49-F238E27FC236}">
                <a16:creationId xmlns:a16="http://schemas.microsoft.com/office/drawing/2014/main" xmlns="" id="{7AE41B3C-6A9D-4C34-B13E-D63EB997DF9B}"/>
              </a:ext>
            </a:extLst>
          </p:cNvPr>
          <p:cNvSpPr>
            <a:spLocks noGrp="1"/>
          </p:cNvSpPr>
          <p:nvPr>
            <p:ph type="subTitle" idx="1"/>
          </p:nvPr>
        </p:nvSpPr>
        <p:spPr>
          <a:xfrm>
            <a:off x="1524000" y="877529"/>
            <a:ext cx="9144000" cy="4572000"/>
          </a:xfrm>
        </p:spPr>
        <p:txBody>
          <a:bodyPr>
            <a:noAutofit/>
          </a:bodyPr>
          <a:lstStyle/>
          <a:p>
            <a:r>
              <a:rPr lang="pl-PL" sz="4000" b="1" dirty="0">
                <a:effectLst/>
                <a:latin typeface="Bahnschrift" panose="020B0502040204020203" pitchFamily="34" charset="0"/>
              </a:rPr>
              <a:t>Strajk dzieci wrzesińskich </a:t>
            </a:r>
            <a:r>
              <a:rPr lang="pl-PL" sz="4000" dirty="0">
                <a:effectLst/>
                <a:latin typeface="Bahnschrift" panose="020B0502040204020203" pitchFamily="34" charset="0"/>
              </a:rPr>
              <a:t>– </a:t>
            </a:r>
            <a:r>
              <a:rPr lang="pl-PL" sz="4000" dirty="0">
                <a:latin typeface="Bahnschrift" panose="020B0502040204020203" pitchFamily="34" charset="0"/>
              </a:rPr>
              <a:t>strajk uczennic i uczniów</a:t>
            </a:r>
            <a:r>
              <a:rPr lang="pl-PL" sz="4000" dirty="0">
                <a:effectLst/>
                <a:latin typeface="Bahnschrift" panose="020B0502040204020203" pitchFamily="34" charset="0"/>
              </a:rPr>
              <a:t> </a:t>
            </a:r>
            <a:r>
              <a:rPr lang="pl-PL" sz="4000" dirty="0">
                <a:latin typeface="Bahnschrift" panose="020B0502040204020203" pitchFamily="34" charset="0"/>
              </a:rPr>
              <a:t>Katolickiej Szkoły Ludowej</a:t>
            </a:r>
            <a:r>
              <a:rPr lang="pl-PL" sz="4000" dirty="0">
                <a:effectLst/>
                <a:latin typeface="Bahnschrift" panose="020B0502040204020203" pitchFamily="34" charset="0"/>
              </a:rPr>
              <a:t> we </a:t>
            </a:r>
            <a:r>
              <a:rPr lang="pl-PL" sz="4000" dirty="0">
                <a:latin typeface="Bahnschrift" panose="020B0502040204020203" pitchFamily="34" charset="0"/>
              </a:rPr>
              <a:t>Wrześni </a:t>
            </a:r>
            <a:r>
              <a:rPr lang="pl-PL" sz="4000" dirty="0">
                <a:effectLst/>
                <a:latin typeface="Bahnschrift" panose="020B0502040204020203" pitchFamily="34" charset="0"/>
              </a:rPr>
              <a:t>(Katholische Volksschule), w latach 1901–1902. Skierowany był on przeciw </a:t>
            </a:r>
            <a:r>
              <a:rPr lang="pl-PL" sz="4000" dirty="0">
                <a:latin typeface="Bahnschrift" panose="020B0502040204020203" pitchFamily="34" charset="0"/>
              </a:rPr>
              <a:t>germanizacjii</a:t>
            </a:r>
            <a:r>
              <a:rPr lang="pl-PL" sz="4000" dirty="0">
                <a:effectLst/>
                <a:latin typeface="Bahnschrift" panose="020B0502040204020203" pitchFamily="34" charset="0"/>
              </a:rPr>
              <a:t> szkół, głównie przeciw modlitwie i nauce religii w </a:t>
            </a:r>
            <a:r>
              <a:rPr lang="pl-PL" sz="4000" dirty="0">
                <a:latin typeface="Bahnschrift" panose="020B0502040204020203" pitchFamily="34" charset="0"/>
              </a:rPr>
              <a:t>języku niemieckim</a:t>
            </a:r>
            <a:r>
              <a:rPr lang="pl-PL" sz="4000" dirty="0">
                <a:effectLst/>
                <a:latin typeface="Bahnschrift" panose="020B0502040204020203" pitchFamily="34" charset="0"/>
              </a:rPr>
              <a:t>. Obejmował również protest rodziców przeciw biciu dzieci przez </a:t>
            </a:r>
            <a:r>
              <a:rPr lang="pl-PL" sz="4000" dirty="0">
                <a:latin typeface="Bahnschrift" panose="020B0502040204020203" pitchFamily="34" charset="0"/>
              </a:rPr>
              <a:t>pruskie</a:t>
            </a:r>
            <a:r>
              <a:rPr lang="pl-PL" sz="4000" dirty="0">
                <a:effectLst/>
                <a:latin typeface="Bahnschrift" panose="020B0502040204020203" pitchFamily="34" charset="0"/>
              </a:rPr>
              <a:t> władze szkolne</a:t>
            </a:r>
            <a:r>
              <a:rPr lang="pl-PL" sz="4000" dirty="0">
                <a:effectLst/>
                <a:latin typeface="Vivaldi" panose="03020602050506090804" pitchFamily="66" charset="0"/>
              </a:rPr>
              <a:t>.</a:t>
            </a:r>
            <a:endParaRPr lang="pl-PL" sz="4000" dirty="0">
              <a:latin typeface="Vivaldi" panose="03020602050506090804" pitchFamily="66" charset="0"/>
            </a:endParaRPr>
          </a:p>
        </p:txBody>
      </p:sp>
    </p:spTree>
    <p:extLst>
      <p:ext uri="{BB962C8B-B14F-4D97-AF65-F5344CB8AC3E}">
        <p14:creationId xmlns:p14="http://schemas.microsoft.com/office/powerpoint/2010/main" xmlns="" val="3652297269"/>
      </p:ext>
    </p:extLst>
  </p:cSld>
  <p:clrMapOvr>
    <a:masterClrMapping/>
  </p:clrMapOvr>
  <mc:AlternateContent xmlns:mc="http://schemas.openxmlformats.org/markup-compatibility/2006">
    <mc:Choice xmlns:p14="http://schemas.microsoft.com/office/powerpoint/2010/main" xmlns="" Requires="p14">
      <p:transition spd="slow" p14:dur="2500" advTm="10000">
        <p:push dir="u"/>
      </p:transition>
    </mc:Choice>
    <mc:Fallback>
      <p:transition spd="slow" advTm="10000">
        <p:push dir="u"/>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C2C939DA-B2F8-473F-B865-63DE6D62F24B}"/>
              </a:ext>
            </a:extLst>
          </p:cNvPr>
          <p:cNvSpPr>
            <a:spLocks noGrp="1"/>
          </p:cNvSpPr>
          <p:nvPr>
            <p:ph type="title"/>
          </p:nvPr>
        </p:nvSpPr>
        <p:spPr>
          <a:xfrm>
            <a:off x="838200" y="689915"/>
            <a:ext cx="10515600" cy="483325"/>
          </a:xfrm>
        </p:spPr>
        <p:txBody>
          <a:bodyPr>
            <a:normAutofit fontScale="90000"/>
          </a:bodyPr>
          <a:lstStyle/>
          <a:p>
            <a:pPr algn="ctr"/>
            <a:r>
              <a:rPr lang="pl-PL" sz="6700" b="0" i="0" dirty="0">
                <a:solidFill>
                  <a:srgbClr val="000000"/>
                </a:solidFill>
                <a:effectLst/>
                <a:latin typeface="Bahnschrift" panose="020B0502040204020203" pitchFamily="34" charset="0"/>
              </a:rPr>
              <a:t>Przyczyny</a:t>
            </a:r>
            <a:r>
              <a:rPr lang="pl-PL" b="0" i="0" dirty="0">
                <a:solidFill>
                  <a:srgbClr val="000000"/>
                </a:solidFill>
                <a:effectLst/>
                <a:latin typeface="Calibri" panose="020F0502020204030204" pitchFamily="34" charset="0"/>
              </a:rPr>
              <a:t/>
            </a:r>
            <a:br>
              <a:rPr lang="pl-PL" b="0" i="0" dirty="0">
                <a:solidFill>
                  <a:srgbClr val="000000"/>
                </a:solidFill>
                <a:effectLst/>
                <a:latin typeface="Calibri" panose="020F0502020204030204" pitchFamily="34" charset="0"/>
              </a:rPr>
            </a:br>
            <a:endParaRPr lang="pl-PL" dirty="0">
              <a:latin typeface="Calibri" panose="020F0502020204030204" pitchFamily="34" charset="0"/>
            </a:endParaRPr>
          </a:p>
        </p:txBody>
      </p:sp>
      <p:sp>
        <p:nvSpPr>
          <p:cNvPr id="3" name="Symbol zastępczy zawartości 2">
            <a:extLst>
              <a:ext uri="{FF2B5EF4-FFF2-40B4-BE49-F238E27FC236}">
                <a16:creationId xmlns:a16="http://schemas.microsoft.com/office/drawing/2014/main" xmlns="" id="{DD32FBB6-2962-48BA-ADAB-5A64D804CAFF}"/>
              </a:ext>
            </a:extLst>
          </p:cNvPr>
          <p:cNvSpPr>
            <a:spLocks noGrp="1"/>
          </p:cNvSpPr>
          <p:nvPr>
            <p:ph idx="1"/>
          </p:nvPr>
        </p:nvSpPr>
        <p:spPr>
          <a:xfrm>
            <a:off x="838200" y="1173240"/>
            <a:ext cx="10515600" cy="4351338"/>
          </a:xfrm>
        </p:spPr>
        <p:txBody>
          <a:bodyPr/>
          <a:lstStyle/>
          <a:p>
            <a:r>
              <a:rPr lang="pl-PL" dirty="0">
                <a:latin typeface="Bahnschrift" panose="020B0502040204020203" pitchFamily="34" charset="0"/>
              </a:rPr>
              <a:t>Do najgłośniejszych i brzemiennych w skutki wydarzeń doszło 20 maja </a:t>
            </a:r>
            <a:r>
              <a:rPr lang="pl-PL" sz="3200" dirty="0">
                <a:latin typeface="Bahnschrift" panose="020B0502040204020203" pitchFamily="34" charset="0"/>
              </a:rPr>
              <a:t>1901, kiedy niemiecki nauczyciel Schölzchen wymierzył karę cielesną 14 dzieciom za odmowę odpowiadania w języku niemieckim na lekcji religii. W reakcji na to przed szkołą zebrał się wzburzony tłum. Uczestników </a:t>
            </a:r>
            <a:r>
              <a:rPr lang="pl-PL" dirty="0">
                <a:latin typeface="Bahnschrift" panose="020B0502040204020203" pitchFamily="34" charset="0"/>
              </a:rPr>
              <a:t>tych zajść władze niemieckie ukarały więzieniem i grzywnami.</a:t>
            </a:r>
          </a:p>
        </p:txBody>
      </p:sp>
      <p:pic>
        <p:nvPicPr>
          <p:cNvPr id="2050" name="Picture 2" descr="Strajk dzieci wrzesińskich – Wikipedia, wolna encyklopedia">
            <a:extLst>
              <a:ext uri="{FF2B5EF4-FFF2-40B4-BE49-F238E27FC236}">
                <a16:creationId xmlns:a16="http://schemas.microsoft.com/office/drawing/2014/main" xmlns="" id="{617E36B0-2656-44FC-A2B7-0F47DC2B61F6}"/>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513438" y="3849329"/>
            <a:ext cx="5149646" cy="28020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5363613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advTm="10000">
        <p15:prstTrans prst="drape"/>
      </p:transition>
    </mc:Choice>
    <mc:Fallback>
      <p:transition spd="slow" advTm="10000">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24C5077-3A1F-4633-86AC-3DD6A2F3A6D0}"/>
              </a:ext>
            </a:extLst>
          </p:cNvPr>
          <p:cNvSpPr>
            <a:spLocks noGrp="1"/>
          </p:cNvSpPr>
          <p:nvPr>
            <p:ph type="title"/>
          </p:nvPr>
        </p:nvSpPr>
        <p:spPr>
          <a:xfrm>
            <a:off x="838200" y="178694"/>
            <a:ext cx="10515600" cy="984281"/>
          </a:xfrm>
        </p:spPr>
        <p:txBody>
          <a:bodyPr/>
          <a:lstStyle/>
          <a:p>
            <a:pPr algn="ctr"/>
            <a:r>
              <a:rPr lang="pl-PL" b="1" dirty="0">
                <a:latin typeface="Bahnschrift" panose="020B0502040204020203" pitchFamily="34" charset="0"/>
              </a:rPr>
              <a:t>Uczestnicy</a:t>
            </a:r>
          </a:p>
        </p:txBody>
      </p:sp>
      <p:sp>
        <p:nvSpPr>
          <p:cNvPr id="3" name="Symbol zastępczy zawartości 2">
            <a:extLst>
              <a:ext uri="{FF2B5EF4-FFF2-40B4-BE49-F238E27FC236}">
                <a16:creationId xmlns:a16="http://schemas.microsoft.com/office/drawing/2014/main" xmlns="" id="{ED09B6D3-4C94-4E8C-97B7-D0D590471690}"/>
              </a:ext>
            </a:extLst>
          </p:cNvPr>
          <p:cNvSpPr>
            <a:spLocks noGrp="1"/>
          </p:cNvSpPr>
          <p:nvPr>
            <p:ph idx="1"/>
          </p:nvPr>
        </p:nvSpPr>
        <p:spPr>
          <a:xfrm>
            <a:off x="838200" y="936086"/>
            <a:ext cx="10515600" cy="4351338"/>
          </a:xfrm>
        </p:spPr>
        <p:txBody>
          <a:bodyPr>
            <a:noAutofit/>
          </a:bodyPr>
          <a:lstStyle/>
          <a:p>
            <a:r>
              <a:rPr lang="pl-PL" sz="2400" dirty="0">
                <a:latin typeface="Bahnschrift" panose="020B0502040204020203" pitchFamily="34" charset="0"/>
              </a:rPr>
              <a:t>Przywódcą duchowym strajku był ks. Jan Laskowski. Przedłużeniem obowiązku szkolnego ukarane zostały następujące dzieci: Klasa I (ostatnia): Roman Biały, Wacław Drzewiecki, Franciszek Gadziński, Bronisław Klimas, Józef Latanowicz, Władysław Podsędek, Józefa Bednarowicz, Jadwiga Bulczyńska, Stefania Chełmikowska, Franciszka Chromińska, Leonarda Dynkowska, Stefania Janiszewska, Anna Jażdżewska, Józefa Nowaczyk, Walentyna Nowakowska, Jadwiga Porosa, Bronisława Śmidowicz, Jadwiga Suszczyńska, Tekla Tomaszewska, Seweryna Wagner, Anastazja Wojciechowska, Józefa Woźniak, Melania Zaremba. Klasa II a: Stanisław Jankowiak, Stanisław Ziółkowski, Pelagia Gawlak, Pelagia Jankowiak, Czesława Kwiatkowska, Maria Niesuchorska, Balbina Sikorska, Waleria Ziętek, Jadwiga Kuchta. Klasa II b: Aleksander Szumiłowski, Wawrzyniec Tabaka, Antoni Topolewski, Władysław Tyksiński, Maksymilian Walczak, Wiktoria Kaliszewska, Maria Suszczyńska. Inni uczestnicy strajku: Kazimiera Głębocka, Stanisław Jerszyński.</a:t>
            </a:r>
          </a:p>
        </p:txBody>
      </p:sp>
    </p:spTree>
    <p:extLst>
      <p:ext uri="{BB962C8B-B14F-4D97-AF65-F5344CB8AC3E}">
        <p14:creationId xmlns:p14="http://schemas.microsoft.com/office/powerpoint/2010/main" xmlns="" val="4168302561"/>
      </p:ext>
    </p:extLst>
  </p:cSld>
  <p:clrMapOvr>
    <a:masterClrMapping/>
  </p:clrMapOvr>
  <mc:AlternateContent xmlns:mc="http://schemas.openxmlformats.org/markup-compatibility/2006">
    <mc:Choice xmlns:p14="http://schemas.microsoft.com/office/powerpoint/2010/main" xmlns="" Requires="p14">
      <p:transition spd="slow" p14:dur="2500" advTm="15000">
        <p:push dir="u"/>
      </p:transition>
    </mc:Choice>
    <mc:Fallback>
      <p:transition spd="slow" advTm="15000">
        <p:push dir="u"/>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46C8214-AE8E-42AE-96D4-D1DF57F628FB}"/>
              </a:ext>
            </a:extLst>
          </p:cNvPr>
          <p:cNvSpPr>
            <a:spLocks noGrp="1"/>
          </p:cNvSpPr>
          <p:nvPr>
            <p:ph type="title"/>
          </p:nvPr>
        </p:nvSpPr>
        <p:spPr>
          <a:xfrm>
            <a:off x="838200" y="1952368"/>
            <a:ext cx="10515600" cy="2953263"/>
          </a:xfrm>
        </p:spPr>
        <p:txBody>
          <a:bodyPr>
            <a:noAutofit/>
          </a:bodyPr>
          <a:lstStyle/>
          <a:p>
            <a:pPr algn="ctr"/>
            <a:r>
              <a:rPr lang="pl-PL" sz="8000" b="1" dirty="0">
                <a:latin typeface="Bahnschrift" panose="020B0502040204020203" pitchFamily="34" charset="0"/>
              </a:rPr>
              <a:t>W imię podziękowania klasa IV </a:t>
            </a:r>
            <a:r>
              <a:rPr lang="pl-PL" sz="8000" b="1" dirty="0" smtClean="0">
                <a:latin typeface="Bahnschrift" panose="020B0502040204020203" pitchFamily="34" charset="0"/>
              </a:rPr>
              <a:t>C</a:t>
            </a:r>
            <a:endParaRPr lang="pl-PL" sz="8000" b="1" dirty="0">
              <a:latin typeface="Bahnschrift" panose="020B0502040204020203" pitchFamily="34" charset="0"/>
            </a:endParaRPr>
          </a:p>
        </p:txBody>
      </p:sp>
    </p:spTree>
    <p:extLst>
      <p:ext uri="{BB962C8B-B14F-4D97-AF65-F5344CB8AC3E}">
        <p14:creationId xmlns:p14="http://schemas.microsoft.com/office/powerpoint/2010/main" xmlns="" val="10860692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a:t>Grzegorz Przemyk</a:t>
            </a:r>
          </a:p>
        </p:txBody>
      </p:sp>
      <p:sp>
        <p:nvSpPr>
          <p:cNvPr id="3" name="Podtytuł 2"/>
          <p:cNvSpPr>
            <a:spLocks noGrp="1"/>
          </p:cNvSpPr>
          <p:nvPr>
            <p:ph type="subTitle" idx="1"/>
          </p:nvPr>
        </p:nvSpPr>
        <p:spPr/>
        <p:txBody>
          <a:bodyPr/>
          <a:lstStyle/>
          <a:p>
            <a:r>
              <a:rPr lang="pl-PL" dirty="0"/>
              <a:t>O jego tragicznej śmierci…</a:t>
            </a:r>
          </a:p>
        </p:txBody>
      </p:sp>
    </p:spTree>
    <p:extLst>
      <p:ext uri="{BB962C8B-B14F-4D97-AF65-F5344CB8AC3E}">
        <p14:creationId xmlns:p14="http://schemas.microsoft.com/office/powerpoint/2010/main" xmlns="" val="976133282"/>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idx="1"/>
          </p:nvPr>
        </p:nvSpPr>
        <p:spPr>
          <a:xfrm>
            <a:off x="1986842" y="1707114"/>
            <a:ext cx="7467600" cy="4525963"/>
          </a:xfrm>
        </p:spPr>
        <p:txBody>
          <a:bodyPr>
            <a:normAutofit/>
          </a:bodyPr>
          <a:lstStyle/>
          <a:p>
            <a:pPr marL="0" indent="0" algn="just">
              <a:buNone/>
            </a:pPr>
            <a:r>
              <a:rPr lang="pl-PL" sz="2000" dirty="0">
                <a:latin typeface="Arial Black" pitchFamily="34" charset="0"/>
              </a:rPr>
              <a:t>Oto znany nam poeta Grzegorz Przemyk. Urodzony dnia 17 maja w 1964r. w Warszawie. Rodzice tego 18-letniego mężczyzny to Barbara oraz Leopold Przemykowscy.</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439817" y="2736410"/>
            <a:ext cx="2561653" cy="3496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42829068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heel(1)">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80">
                                          <p:stCondLst>
                                            <p:cond delay="0"/>
                                          </p:stCondLst>
                                        </p:cTn>
                                        <p:tgtEl>
                                          <p:spTgt spid="4">
                                            <p:txEl>
                                              <p:pRg st="0" end="0"/>
                                            </p:txEl>
                                          </p:spTgt>
                                        </p:tgtEl>
                                      </p:cBhvr>
                                    </p:animEffect>
                                    <p:anim calcmode="lin" valueType="num">
                                      <p:cBhvr>
                                        <p:cTn id="13"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xEl>
                                              <p:pRg st="0" end="0"/>
                                            </p:txEl>
                                          </p:spTgt>
                                        </p:tgtEl>
                                      </p:cBhvr>
                                      <p:to x="100000" y="60000"/>
                                    </p:animScale>
                                    <p:animScale>
                                      <p:cBhvr>
                                        <p:cTn id="19" dur="166" decel="50000">
                                          <p:stCondLst>
                                            <p:cond delay="676"/>
                                          </p:stCondLst>
                                        </p:cTn>
                                        <p:tgtEl>
                                          <p:spTgt spid="4">
                                            <p:txEl>
                                              <p:pRg st="0" end="0"/>
                                            </p:txEl>
                                          </p:spTgt>
                                        </p:tgtEl>
                                      </p:cBhvr>
                                      <p:to x="100000" y="100000"/>
                                    </p:animScale>
                                    <p:animScale>
                                      <p:cBhvr>
                                        <p:cTn id="20" dur="26">
                                          <p:stCondLst>
                                            <p:cond delay="1312"/>
                                          </p:stCondLst>
                                        </p:cTn>
                                        <p:tgtEl>
                                          <p:spTgt spid="4">
                                            <p:txEl>
                                              <p:pRg st="0" end="0"/>
                                            </p:txEl>
                                          </p:spTgt>
                                        </p:tgtEl>
                                      </p:cBhvr>
                                      <p:to x="100000" y="80000"/>
                                    </p:animScale>
                                    <p:animScale>
                                      <p:cBhvr>
                                        <p:cTn id="21" dur="166" decel="50000">
                                          <p:stCondLst>
                                            <p:cond delay="1338"/>
                                          </p:stCondLst>
                                        </p:cTn>
                                        <p:tgtEl>
                                          <p:spTgt spid="4">
                                            <p:txEl>
                                              <p:pRg st="0" end="0"/>
                                            </p:txEl>
                                          </p:spTgt>
                                        </p:tgtEl>
                                      </p:cBhvr>
                                      <p:to x="100000" y="100000"/>
                                    </p:animScale>
                                    <p:animScale>
                                      <p:cBhvr>
                                        <p:cTn id="22" dur="26">
                                          <p:stCondLst>
                                            <p:cond delay="1642"/>
                                          </p:stCondLst>
                                        </p:cTn>
                                        <p:tgtEl>
                                          <p:spTgt spid="4">
                                            <p:txEl>
                                              <p:pRg st="0" end="0"/>
                                            </p:txEl>
                                          </p:spTgt>
                                        </p:tgtEl>
                                      </p:cBhvr>
                                      <p:to x="100000" y="90000"/>
                                    </p:animScale>
                                    <p:animScale>
                                      <p:cBhvr>
                                        <p:cTn id="23" dur="166" decel="50000">
                                          <p:stCondLst>
                                            <p:cond delay="1668"/>
                                          </p:stCondLst>
                                        </p:cTn>
                                        <p:tgtEl>
                                          <p:spTgt spid="4">
                                            <p:txEl>
                                              <p:pRg st="0" end="0"/>
                                            </p:txEl>
                                          </p:spTgt>
                                        </p:tgtEl>
                                      </p:cBhvr>
                                      <p:to x="100000" y="100000"/>
                                    </p:animScale>
                                    <p:animScale>
                                      <p:cBhvr>
                                        <p:cTn id="24" dur="26">
                                          <p:stCondLst>
                                            <p:cond delay="1808"/>
                                          </p:stCondLst>
                                        </p:cTn>
                                        <p:tgtEl>
                                          <p:spTgt spid="4">
                                            <p:txEl>
                                              <p:pRg st="0" end="0"/>
                                            </p:txEl>
                                          </p:spTgt>
                                        </p:tgtEl>
                                      </p:cBhvr>
                                      <p:to x="100000" y="95000"/>
                                    </p:animScale>
                                    <p:animScale>
                                      <p:cBhvr>
                                        <p:cTn id="25"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991544" y="1556793"/>
            <a:ext cx="7467600" cy="4525963"/>
          </a:xfrm>
        </p:spPr>
        <p:txBody>
          <a:bodyPr>
            <a:normAutofit/>
          </a:bodyPr>
          <a:lstStyle/>
          <a:p>
            <a:pPr algn="just"/>
            <a:r>
              <a:rPr lang="pl-PL" sz="2000" dirty="0">
                <a:latin typeface="Arial Black" pitchFamily="34" charset="0"/>
              </a:rPr>
              <a:t>Grzegorz Przemyk został zatrzymany przez milicję 12 maja 1983r, na Placu Zamkowym w Warszawie, kiedy wraz z kolegami świętował zdaną maturę. Wraz z nim zatrzymano kolegę Cezarego Filozofa. Żaden z nich nie miał przy sobie dokumentów.</a:t>
            </a:r>
          </a:p>
          <a:p>
            <a:endParaRPr lang="pl-PL" sz="2000" dirty="0"/>
          </a:p>
          <a:p>
            <a:endParaRPr lang="pl-PL" sz="20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652525" y="3459249"/>
            <a:ext cx="4176464" cy="29877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2183451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r>
              <a:rPr lang="pl-PL" sz="2000" dirty="0">
                <a:latin typeface="Arial Black" pitchFamily="34" charset="0"/>
              </a:rPr>
              <a:t>Przemyk został zabrany do pobliskiego komisariatu MO przy ul. Jezuickiej 1/3, gdzie został pobity przez 3 funkcjonariuszy</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3071665" y="2924944"/>
            <a:ext cx="5328591" cy="35459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8919287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1)">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80">
                                          <p:stCondLst>
                                            <p:cond delay="0"/>
                                          </p:stCondLst>
                                        </p:cTn>
                                        <p:tgtEl>
                                          <p:spTgt spid="3">
                                            <p:txEl>
                                              <p:pRg st="0" end="0"/>
                                            </p:txEl>
                                          </p:spTgt>
                                        </p:tgtEl>
                                      </p:cBhvr>
                                    </p:animEffect>
                                    <p:anim calcmode="lin" valueType="num">
                                      <p:cBhvr>
                                        <p:cTn id="13"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8" dur="26">
                                          <p:stCondLst>
                                            <p:cond delay="650"/>
                                          </p:stCondLst>
                                        </p:cTn>
                                        <p:tgtEl>
                                          <p:spTgt spid="3">
                                            <p:txEl>
                                              <p:pRg st="0" end="0"/>
                                            </p:txEl>
                                          </p:spTgt>
                                        </p:tgtEl>
                                      </p:cBhvr>
                                      <p:to x="100000" y="60000"/>
                                    </p:animScale>
                                    <p:animScale>
                                      <p:cBhvr>
                                        <p:cTn id="19" dur="166" decel="50000">
                                          <p:stCondLst>
                                            <p:cond delay="676"/>
                                          </p:stCondLst>
                                        </p:cTn>
                                        <p:tgtEl>
                                          <p:spTgt spid="3">
                                            <p:txEl>
                                              <p:pRg st="0" end="0"/>
                                            </p:txEl>
                                          </p:spTgt>
                                        </p:tgtEl>
                                      </p:cBhvr>
                                      <p:to x="100000" y="100000"/>
                                    </p:animScale>
                                    <p:animScale>
                                      <p:cBhvr>
                                        <p:cTn id="20" dur="26">
                                          <p:stCondLst>
                                            <p:cond delay="1312"/>
                                          </p:stCondLst>
                                        </p:cTn>
                                        <p:tgtEl>
                                          <p:spTgt spid="3">
                                            <p:txEl>
                                              <p:pRg st="0" end="0"/>
                                            </p:txEl>
                                          </p:spTgt>
                                        </p:tgtEl>
                                      </p:cBhvr>
                                      <p:to x="100000" y="80000"/>
                                    </p:animScale>
                                    <p:animScale>
                                      <p:cBhvr>
                                        <p:cTn id="21" dur="166" decel="50000">
                                          <p:stCondLst>
                                            <p:cond delay="1338"/>
                                          </p:stCondLst>
                                        </p:cTn>
                                        <p:tgtEl>
                                          <p:spTgt spid="3">
                                            <p:txEl>
                                              <p:pRg st="0" end="0"/>
                                            </p:txEl>
                                          </p:spTgt>
                                        </p:tgtEl>
                                      </p:cBhvr>
                                      <p:to x="100000" y="100000"/>
                                    </p:animScale>
                                    <p:animScale>
                                      <p:cBhvr>
                                        <p:cTn id="22" dur="26">
                                          <p:stCondLst>
                                            <p:cond delay="1642"/>
                                          </p:stCondLst>
                                        </p:cTn>
                                        <p:tgtEl>
                                          <p:spTgt spid="3">
                                            <p:txEl>
                                              <p:pRg st="0" end="0"/>
                                            </p:txEl>
                                          </p:spTgt>
                                        </p:tgtEl>
                                      </p:cBhvr>
                                      <p:to x="100000" y="90000"/>
                                    </p:animScale>
                                    <p:animScale>
                                      <p:cBhvr>
                                        <p:cTn id="23" dur="166" decel="50000">
                                          <p:stCondLst>
                                            <p:cond delay="1668"/>
                                          </p:stCondLst>
                                        </p:cTn>
                                        <p:tgtEl>
                                          <p:spTgt spid="3">
                                            <p:txEl>
                                              <p:pRg st="0" end="0"/>
                                            </p:txEl>
                                          </p:spTgt>
                                        </p:tgtEl>
                                      </p:cBhvr>
                                      <p:to x="100000" y="100000"/>
                                    </p:animScale>
                                    <p:animScale>
                                      <p:cBhvr>
                                        <p:cTn id="24" dur="26">
                                          <p:stCondLst>
                                            <p:cond delay="1808"/>
                                          </p:stCondLst>
                                        </p:cTn>
                                        <p:tgtEl>
                                          <p:spTgt spid="3">
                                            <p:txEl>
                                              <p:pRg st="0" end="0"/>
                                            </p:txEl>
                                          </p:spTgt>
                                        </p:tgtEl>
                                      </p:cBhvr>
                                      <p:to x="100000" y="95000"/>
                                    </p:animScale>
                                    <p:animScale>
                                      <p:cBhvr>
                                        <p:cTn id="25"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lgn="just"/>
            <a:r>
              <a:rPr lang="pl-PL" sz="2000" dirty="0">
                <a:latin typeface="Arial Black" pitchFamily="34" charset="0"/>
              </a:rPr>
              <a:t>Po powrocie do domu zaczął odczuwać bardzo silne bóle w rejonie brzusznym. Karetka zabrała go do szpitala. Zmarł po dwóch dniach od pobicia w wyniku ciężkich urazów jamy brzusznej, czyli 3 dni przed swoimi 19 urodzinami. W szpitalu operowali go dr Leszek Karpiński, Filip Grzejszczyk oraz Marek Bagniewski. 19 maja biskup Władysław Miziołek odprawił mszę za Przemyka w kościele św. Stanisława Kostki na warszawskim Żoliborzu.  Na tę mszę oraz pogrzeb, na Powązkach przybyły tłumy.  Ulica, wiodąca                z kościoła na Powązki, została zamknięta dla normalnego ruchu samochodowego, aby mogły nią przejechać specjalne autokary, wiozące uczniów z XVII L.O. </a:t>
            </a:r>
          </a:p>
        </p:txBody>
      </p:sp>
    </p:spTree>
    <p:extLst>
      <p:ext uri="{BB962C8B-B14F-4D97-AF65-F5344CB8AC3E}">
        <p14:creationId xmlns:p14="http://schemas.microsoft.com/office/powerpoint/2010/main" xmlns="" val="404816338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024034" y="357166"/>
            <a:ext cx="8329642" cy="1214446"/>
          </a:xfrm>
        </p:spPr>
        <p:txBody>
          <a:bodyPr>
            <a:normAutofit/>
          </a:bodyPr>
          <a:lstStyle/>
          <a:p>
            <a:r>
              <a:rPr lang="pl-PL" sz="3600" b="1" i="1" spc="300" dirty="0"/>
              <a:t>„Orlęta”</a:t>
            </a:r>
          </a:p>
        </p:txBody>
      </p:sp>
      <p:sp>
        <p:nvSpPr>
          <p:cNvPr id="3" name="Symbol zastępczy zawartości 2"/>
          <p:cNvSpPr>
            <a:spLocks noGrp="1"/>
          </p:cNvSpPr>
          <p:nvPr>
            <p:ph idx="1"/>
          </p:nvPr>
        </p:nvSpPr>
        <p:spPr>
          <a:xfrm>
            <a:off x="2166910" y="1571612"/>
            <a:ext cx="7786742" cy="4286280"/>
          </a:xfrm>
        </p:spPr>
        <p:txBody>
          <a:bodyPr>
            <a:normAutofit/>
          </a:bodyPr>
          <a:lstStyle/>
          <a:p>
            <a:pPr>
              <a:buNone/>
            </a:pPr>
            <a:r>
              <a:rPr lang="pl-PL" sz="2000" b="1" i="1" dirty="0"/>
              <a:t>      Orlęta skupiały się na samokształceniu i uświadamianiu. Przez cały ten czas chłopcy brali udział w akcji zrywania komunistycznych plakatów, afiszy, transparentów i czerwonych flag a za to wywieszania patriotycznych ulotek oraz odezw. Orlęta przeprowadziły parę akcji zbrojnych, których celem było zdobycie </a:t>
            </a:r>
            <a:r>
              <a:rPr lang="pl-PL" sz="2000" b="1" i="1" dirty="0" err="1"/>
              <a:t>srodków</a:t>
            </a:r>
            <a:r>
              <a:rPr lang="pl-PL" sz="2000" b="1" i="1" dirty="0"/>
              <a:t> na działalność organizacji. Podstawowym uzbrojeniem były pozostałe po AK-47 magazynki, włoskie automaty, dwa niemieckie MP oraz sowiecki pistolet maszynowy </a:t>
            </a:r>
            <a:r>
              <a:rPr lang="pl-PL" sz="2000" b="1" i="1" dirty="0" err="1"/>
              <a:t>PPSz</a:t>
            </a:r>
            <a:r>
              <a:rPr lang="pl-PL" sz="2000" b="1" i="1" dirty="0"/>
              <a:t>. </a:t>
            </a:r>
          </a:p>
        </p:txBody>
      </p:sp>
    </p:spTree>
    <p:extLst>
      <p:ext uri="{BB962C8B-B14F-4D97-AF65-F5344CB8AC3E}">
        <p14:creationId xmlns:p14="http://schemas.microsoft.com/office/powerpoint/2010/main" xmlns="" val="33164153"/>
      </p:ext>
    </p:extLst>
  </p:cSld>
  <p:clrMapOvr>
    <a:masterClrMapping/>
  </p:clrMapOvr>
  <p:transition advTm="20234">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lgn="just"/>
            <a:r>
              <a:rPr lang="pl-PL" sz="2000" dirty="0">
                <a:latin typeface="Arial Black" pitchFamily="34" charset="0"/>
              </a:rPr>
              <a:t>Ze względu na okoliczności śmierci Przemyka     i osobę jego matki pogrzeb stał się zarazem manifestacją antykomunistyczną. Ludzie wznosili transparenty o treści politycznej, często nawiązujące do „Solidarności”. Tym samym pogrzeb Grzegorza Przemyka stał się pierwszą, tak wielką i nagłośnioną manifestacją przeciw władzy komunistycznej od czasu, kiedy wprowadzono stan wojenny. Przez kraj przetoczyła się fala oburzenia za brutalność milicji.</a:t>
            </a:r>
          </a:p>
        </p:txBody>
      </p:sp>
    </p:spTree>
    <p:extLst>
      <p:ext uri="{BB962C8B-B14F-4D97-AF65-F5344CB8AC3E}">
        <p14:creationId xmlns:p14="http://schemas.microsoft.com/office/powerpoint/2010/main" xmlns="" val="344343608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lgn="just"/>
            <a:r>
              <a:rPr lang="pl-PL" sz="2000" dirty="0">
                <a:latin typeface="Arial Black" pitchFamily="34" charset="0"/>
              </a:rPr>
              <a:t> Konsultantami SB w zakresie dezinformacji        i oczerniania ofiar oraz świadków byli profesorowie: Włodzimierz Szewczuk oraz Józef Borgosz. W rezultacie tych działań w grudniu 1983r. winą obciążono sanitariuszy oraz lekarkę, którzy wieźli Przemyka z domu do szpitala. Tę wersję wydarzeń potwierdzono w zakończonym w 1984r. procesie, w wyniku nacisków Czesława Kiszczaka (notatka: </a:t>
            </a:r>
            <a:r>
              <a:rPr lang="pl-PL" sz="2000" i="1" dirty="0">
                <a:latin typeface="Arial Black" pitchFamily="34" charset="0"/>
              </a:rPr>
              <a:t>„Ma być tylko jedna wersja śledztwa – sanitariusze”</a:t>
            </a:r>
            <a:r>
              <a:rPr lang="pl-PL" sz="2000" dirty="0">
                <a:latin typeface="Arial Black" pitchFamily="34" charset="0"/>
              </a:rPr>
              <a:t>). Milicjanci: Ireneusz Kościuk i Arkadiusz Denkiewicz zostali uwolnieni od zarzutów.</a:t>
            </a:r>
          </a:p>
        </p:txBody>
      </p:sp>
    </p:spTree>
    <p:extLst>
      <p:ext uri="{BB962C8B-B14F-4D97-AF65-F5344CB8AC3E}">
        <p14:creationId xmlns:p14="http://schemas.microsoft.com/office/powerpoint/2010/main" xmlns="" val="1500452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normAutofit/>
          </a:bodyPr>
          <a:lstStyle/>
          <a:p>
            <a:pPr algn="just"/>
            <a:r>
              <a:rPr lang="pl-PL" sz="2000" dirty="0">
                <a:latin typeface="Arial Black" pitchFamily="34" charset="0"/>
              </a:rPr>
              <a:t>Po 1989 wyroki te uchylono i wznowiono proces. W 1997r. wydano wyroki skazujący: Denkiewicza – oficera dyżurnego komisariatu  oraz Kazimierza Otłowskiego z Komendy Głównej MO, któremu zarzucono próbę zniszczenia akt sprawy Przemyka w 1989r. Kościuk został uniewinniony. Po ostatecznej decyzji Sądu Najwyższego w 1999r. Otłowski został uniewinniony a Denkiewicz skazany. Denkiewicz uniknął jednak kary </a:t>
            </a:r>
            <a:r>
              <a:rPr lang="pl-PL" sz="2000" b="1" dirty="0">
                <a:latin typeface="Arial Black" pitchFamily="34" charset="0"/>
              </a:rPr>
              <a:t>z powodów zdrowotnych</a:t>
            </a:r>
            <a:r>
              <a:rPr lang="pl-PL" sz="2000" dirty="0">
                <a:latin typeface="Arial Black" pitchFamily="34" charset="0"/>
              </a:rPr>
              <a:t>.</a:t>
            </a:r>
          </a:p>
        </p:txBody>
      </p:sp>
    </p:spTree>
    <p:extLst>
      <p:ext uri="{BB962C8B-B14F-4D97-AF65-F5344CB8AC3E}">
        <p14:creationId xmlns:p14="http://schemas.microsoft.com/office/powerpoint/2010/main" xmlns="" val="418963517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063552" y="1484785"/>
            <a:ext cx="7467600" cy="4525963"/>
          </a:xfrm>
        </p:spPr>
        <p:txBody>
          <a:bodyPr/>
          <a:lstStyle/>
          <a:p>
            <a:pPr marL="36576" indent="0">
              <a:buNone/>
            </a:pPr>
            <a:endParaRPr lang="pl-PL" dirty="0"/>
          </a:p>
          <a:p>
            <a:pPr marL="36576" indent="0">
              <a:buNone/>
            </a:pPr>
            <a:endParaRPr lang="pl-PL" dirty="0">
              <a:latin typeface="Arial Black" pitchFamily="34" charset="0"/>
            </a:endParaRPr>
          </a:p>
          <a:p>
            <a:pPr marL="36576" indent="0">
              <a:buNone/>
            </a:pPr>
            <a:r>
              <a:rPr lang="pl-PL" dirty="0">
                <a:latin typeface="Arial Black" pitchFamily="34" charset="0"/>
              </a:rPr>
              <a:t>W dowód </a:t>
            </a:r>
            <a:r>
              <a:rPr lang="pl-PL">
                <a:latin typeface="Arial Black" pitchFamily="34" charset="0"/>
              </a:rPr>
              <a:t>wdzięczności klasa 7d</a:t>
            </a:r>
            <a:endParaRPr lang="pl-PL" dirty="0">
              <a:latin typeface="Arial Black" pitchFamily="34" charset="0"/>
            </a:endParaRPr>
          </a:p>
          <a:p>
            <a:endParaRPr lang="pl-PL" dirty="0"/>
          </a:p>
          <a:p>
            <a:endParaRPr lang="pl-PL" dirty="0"/>
          </a:p>
          <a:p>
            <a:endParaRPr lang="pl-PL" dirty="0"/>
          </a:p>
          <a:p>
            <a:endParaRPr lang="pl-PL" dirty="0"/>
          </a:p>
          <a:p>
            <a:pPr lvl="8">
              <a:buNone/>
            </a:pPr>
            <a:endParaRPr lang="pl-PL" sz="2000" dirty="0">
              <a:latin typeface="Arial Black" pitchFamily="34" charset="0"/>
            </a:endParaRPr>
          </a:p>
        </p:txBody>
      </p:sp>
    </p:spTree>
    <p:extLst>
      <p:ext uri="{BB962C8B-B14F-4D97-AF65-F5344CB8AC3E}">
        <p14:creationId xmlns:p14="http://schemas.microsoft.com/office/powerpoint/2010/main" xmlns="" val="1013996861"/>
      </p:ext>
    </p:extLst>
  </p:cSld>
  <p:clrMapOvr>
    <a:masterClrMapping/>
  </p:clrMapOvr>
  <p:transition spd="slow">
    <p:cove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1022500" y="151667"/>
            <a:ext cx="10469600" cy="1374800"/>
          </a:xfrm>
          <a:prstGeom prst="rect">
            <a:avLst/>
          </a:prstGeom>
        </p:spPr>
        <p:txBody>
          <a:bodyPr spcFirstLastPara="1" wrap="square" lIns="121900" tIns="121900" rIns="121900" bIns="121900" anchor="ctr" anchorCtr="0">
            <a:noAutofit/>
          </a:bodyPr>
          <a:lstStyle/>
          <a:p>
            <a:pPr>
              <a:buSzPts val="990"/>
            </a:pPr>
            <a:r>
              <a:rPr lang="pl" sz="8300">
                <a:solidFill>
                  <a:srgbClr val="434343"/>
                </a:solidFill>
                <a:latin typeface="Marck Script"/>
                <a:ea typeface="Marck Script"/>
                <a:cs typeface="Marck Script"/>
                <a:sym typeface="Marck Script"/>
              </a:rPr>
              <a:t>Żołnierze wyklęci</a:t>
            </a:r>
            <a:endParaRPr sz="8300">
              <a:solidFill>
                <a:srgbClr val="434343"/>
              </a:solidFill>
              <a:latin typeface="Marck Script"/>
              <a:ea typeface="Marck Script"/>
              <a:cs typeface="Marck Script"/>
              <a:sym typeface="Marck Script"/>
            </a:endParaRPr>
          </a:p>
        </p:txBody>
      </p:sp>
      <p:sp>
        <p:nvSpPr>
          <p:cNvPr id="60" name="Google Shape;60;p13"/>
          <p:cNvSpPr txBox="1">
            <a:spLocks noGrp="1"/>
          </p:cNvSpPr>
          <p:nvPr>
            <p:ph type="subTitle" idx="4294967295"/>
          </p:nvPr>
        </p:nvSpPr>
        <p:spPr>
          <a:xfrm>
            <a:off x="1315067" y="1526468"/>
            <a:ext cx="10402000" cy="1056800"/>
          </a:xfrm>
          <a:prstGeom prst="rect">
            <a:avLst/>
          </a:prstGeom>
        </p:spPr>
        <p:txBody>
          <a:bodyPr spcFirstLastPara="1" wrap="square" lIns="121900" tIns="121900" rIns="121900" bIns="121900" anchor="t" anchorCtr="0">
            <a:noAutofit/>
          </a:bodyPr>
          <a:lstStyle/>
          <a:p>
            <a:pPr marL="0" indent="0">
              <a:spcAft>
                <a:spcPts val="1600"/>
              </a:spcAft>
              <a:buNone/>
            </a:pPr>
            <a:r>
              <a:rPr lang="pl" sz="4400">
                <a:solidFill>
                  <a:srgbClr val="434343"/>
                </a:solidFill>
                <a:latin typeface="Marck Script"/>
                <a:ea typeface="Marck Script"/>
                <a:cs typeface="Marck Script"/>
                <a:sym typeface="Marck Script"/>
              </a:rPr>
              <a:t>Danuta Siedzikówna ,,Inka”</a:t>
            </a:r>
            <a:endParaRPr sz="4400">
              <a:solidFill>
                <a:srgbClr val="434343"/>
              </a:solidFill>
              <a:latin typeface="Marck Script"/>
              <a:ea typeface="Marck Script"/>
              <a:cs typeface="Marck Script"/>
              <a:sym typeface="Marck Script"/>
            </a:endParaRPr>
          </a:p>
        </p:txBody>
      </p:sp>
      <p:pic>
        <p:nvPicPr>
          <p:cNvPr id="61" name="Google Shape;61;p13"/>
          <p:cNvPicPr preferRelativeResize="0"/>
          <p:nvPr/>
        </p:nvPicPr>
        <p:blipFill>
          <a:blip r:embed="rId3">
            <a:alphaModFix amt="87000"/>
          </a:blip>
          <a:stretch>
            <a:fillRect/>
          </a:stretch>
        </p:blipFill>
        <p:spPr>
          <a:xfrm>
            <a:off x="8021167" y="1663567"/>
            <a:ext cx="3031967" cy="3934200"/>
          </a:xfrm>
          <a:prstGeom prst="rect">
            <a:avLst/>
          </a:prstGeom>
          <a:noFill/>
          <a:ln>
            <a:noFill/>
          </a:ln>
          <a:effectLst>
            <a:outerShdw blurRad="71438" dist="190500" dir="18900000" algn="bl" rotWithShape="0">
              <a:srgbClr val="000000">
                <a:alpha val="36000"/>
              </a:srgbClr>
            </a:outerShdw>
          </a:effectLst>
        </p:spPr>
      </p:pic>
      <p:sp>
        <p:nvSpPr>
          <p:cNvPr id="62" name="Google Shape;62;p13"/>
          <p:cNvSpPr txBox="1"/>
          <p:nvPr/>
        </p:nvSpPr>
        <p:spPr>
          <a:xfrm>
            <a:off x="1315067" y="2723367"/>
            <a:ext cx="6802000" cy="2369839"/>
          </a:xfrm>
          <a:prstGeom prst="rect">
            <a:avLst/>
          </a:prstGeom>
          <a:noFill/>
          <a:ln>
            <a:noFill/>
          </a:ln>
        </p:spPr>
        <p:txBody>
          <a:bodyPr spcFirstLastPara="1" wrap="square" lIns="121900" tIns="121900" rIns="121900" bIns="121900" anchor="t" anchorCtr="0">
            <a:spAutoFit/>
          </a:bodyPr>
          <a:lstStyle/>
          <a:p>
            <a:r>
              <a:rPr lang="pl" sz="2300" dirty="0">
                <a:solidFill>
                  <a:schemeClr val="lt1"/>
                </a:solidFill>
                <a:latin typeface="Marck Script"/>
                <a:ea typeface="Marck Script"/>
                <a:cs typeface="Marck Script"/>
                <a:sym typeface="Marck Script"/>
              </a:rPr>
              <a:t>Komuniści rozstrzelali ją w zemście za nieuchwytnego ,,Łupaszkę”. Była pierwszą zatrzymaną osobą z jego oddziału.. Przeszła brutalne śledztwo, Oskarżono ją między innymi o dobijanie rannych i wydawanie rozkazów rozstrzeliwania funkcjonariuszy UB. W chwili śmierci miała tylko siedemnaście lat.</a:t>
            </a:r>
            <a:endParaRPr sz="2300" dirty="0">
              <a:solidFill>
                <a:schemeClr val="lt1"/>
              </a:solidFill>
              <a:latin typeface="Marck Script"/>
              <a:ea typeface="Marck Script"/>
              <a:cs typeface="Marck Script"/>
              <a:sym typeface="Marck Script"/>
            </a:endParaRPr>
          </a:p>
        </p:txBody>
      </p:sp>
    </p:spTree>
    <p:extLst>
      <p:ext uri="{BB962C8B-B14F-4D97-AF65-F5344CB8AC3E}">
        <p14:creationId xmlns:p14="http://schemas.microsoft.com/office/powerpoint/2010/main" xmlns="" val="390626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additive="base">
                                        <p:cTn id="7" dur="1100"/>
                                        <p:tgtEl>
                                          <p:spTgt spid="61"/>
                                        </p:tgtEl>
                                        <p:attrNameLst>
                                          <p:attrName>ppt_w</p:attrName>
                                        </p:attrNameLst>
                                      </p:cBhvr>
                                      <p:tavLst>
                                        <p:tav tm="0">
                                          <p:val>
                                            <p:strVal val="0"/>
                                          </p:val>
                                        </p:tav>
                                        <p:tav tm="100000">
                                          <p:val>
                                            <p:strVal val="#ppt_w"/>
                                          </p:val>
                                        </p:tav>
                                      </p:tavLst>
                                    </p:anim>
                                    <p:anim calcmode="lin" valueType="num">
                                      <p:cBhvr additive="base">
                                        <p:cTn id="8" dur="1100"/>
                                        <p:tgtEl>
                                          <p:spTgt spid="6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683500" y="352267"/>
            <a:ext cx="11360800" cy="763600"/>
          </a:xfrm>
          <a:prstGeom prst="rect">
            <a:avLst/>
          </a:prstGeom>
        </p:spPr>
        <p:txBody>
          <a:bodyPr spcFirstLastPara="1" wrap="square" lIns="121900" tIns="121900" rIns="121900" bIns="121900" anchor="t" anchorCtr="0">
            <a:noAutofit/>
          </a:bodyPr>
          <a:lstStyle/>
          <a:p>
            <a:pPr>
              <a:buSzPts val="990"/>
            </a:pPr>
            <a:r>
              <a:rPr lang="pl" sz="3700">
                <a:solidFill>
                  <a:schemeClr val="lt1"/>
                </a:solidFill>
                <a:latin typeface="Marck Script"/>
                <a:ea typeface="Marck Script"/>
                <a:cs typeface="Marck Script"/>
                <a:sym typeface="Marck Script"/>
              </a:rPr>
              <a:t>Rodzina</a:t>
            </a:r>
            <a:endParaRPr sz="3700">
              <a:solidFill>
                <a:schemeClr val="lt1"/>
              </a:solidFill>
              <a:latin typeface="Marck Script"/>
              <a:ea typeface="Marck Script"/>
              <a:cs typeface="Marck Script"/>
              <a:sym typeface="Marck Script"/>
            </a:endParaRPr>
          </a:p>
        </p:txBody>
      </p:sp>
      <p:sp>
        <p:nvSpPr>
          <p:cNvPr id="68" name="Google Shape;68;p14"/>
          <p:cNvSpPr txBox="1">
            <a:spLocks noGrp="1"/>
          </p:cNvSpPr>
          <p:nvPr>
            <p:ph type="body" idx="1"/>
          </p:nvPr>
        </p:nvSpPr>
        <p:spPr>
          <a:xfrm>
            <a:off x="321800" y="1322367"/>
            <a:ext cx="11360800" cy="4946400"/>
          </a:xfrm>
          <a:prstGeom prst="rect">
            <a:avLst/>
          </a:prstGeom>
        </p:spPr>
        <p:txBody>
          <a:bodyPr spcFirstLastPara="1" wrap="square" lIns="121900" tIns="121900" rIns="121900" bIns="121900" anchor="t" anchorCtr="0">
            <a:noAutofit/>
          </a:bodyPr>
          <a:lstStyle/>
          <a:p>
            <a:pPr marL="0" indent="0">
              <a:lnSpc>
                <a:spcPct val="95000"/>
              </a:lnSpc>
              <a:spcAft>
                <a:spcPts val="1600"/>
              </a:spcAft>
              <a:buNone/>
            </a:pPr>
            <a:r>
              <a:rPr lang="pl" sz="3700" dirty="0">
                <a:solidFill>
                  <a:schemeClr val="lt1"/>
                </a:solidFill>
                <a:latin typeface="Marck Script"/>
                <a:ea typeface="Marck Script"/>
                <a:cs typeface="Marck Script"/>
                <a:sym typeface="Marck Script"/>
              </a:rPr>
              <a:t>Kobiety w rodzinie Siedzików zachowywały się jak trzeba. Matka mimo tortur na gestapo nie wydała nikogo z podziemia, a córka nie zdradziła swojego oddziału, będąc bitą i poniżaną na UB. To wszystko było najprawdopodobniej z powodu patriotycznej tradycji w której zostały wychowane. Danka była jedną z trzech córek leśniczego spod Narewki, Wacława i jego żony Eugenii z Tymińskich. </a:t>
            </a:r>
            <a:endParaRPr sz="3700" dirty="0">
              <a:solidFill>
                <a:schemeClr val="lt1"/>
              </a:solidFill>
              <a:latin typeface="Marck Script"/>
              <a:ea typeface="Marck Script"/>
              <a:cs typeface="Marck Script"/>
              <a:sym typeface="Marck Script"/>
            </a:endParaRPr>
          </a:p>
        </p:txBody>
      </p:sp>
    </p:spTree>
    <p:extLst>
      <p:ext uri="{BB962C8B-B14F-4D97-AF65-F5344CB8AC3E}">
        <p14:creationId xmlns:p14="http://schemas.microsoft.com/office/powerpoint/2010/main" xmlns="" val="309151914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a:spLocks noGrp="1"/>
          </p:cNvSpPr>
          <p:nvPr>
            <p:ph type="body" idx="1"/>
          </p:nvPr>
        </p:nvSpPr>
        <p:spPr>
          <a:xfrm>
            <a:off x="415600" y="5640767"/>
            <a:ext cx="11358400" cy="1110000"/>
          </a:xfrm>
          <a:prstGeom prst="rect">
            <a:avLst/>
          </a:prstGeom>
        </p:spPr>
        <p:txBody>
          <a:bodyPr spcFirstLastPara="1" wrap="square" lIns="121900" tIns="121900" rIns="121900" bIns="121900" anchor="ctr" anchorCtr="0">
            <a:noAutofit/>
          </a:bodyPr>
          <a:lstStyle/>
          <a:p>
            <a:pPr marL="0" indent="0">
              <a:lnSpc>
                <a:spcPct val="80000"/>
              </a:lnSpc>
              <a:buSzPts val="935"/>
            </a:pPr>
            <a:r>
              <a:rPr lang="pl" sz="2200" dirty="0">
                <a:solidFill>
                  <a:srgbClr val="434343"/>
                </a:solidFill>
                <a:latin typeface="Marck Script"/>
                <a:ea typeface="Marck Script"/>
                <a:cs typeface="Marck Script"/>
                <a:sym typeface="Marck Script"/>
              </a:rPr>
              <a:t>W kolejności od lewej stoją obok siebie: Eugenia i Danusia, siedzą na schodkach Jadwiga i Aniela, u ich stóp siedzi Irenka (najmłodsza z sióstr), a dalej Wacław i Wiesia.</a:t>
            </a:r>
            <a:endParaRPr sz="3000" dirty="0">
              <a:solidFill>
                <a:srgbClr val="434343"/>
              </a:solidFill>
              <a:latin typeface="Marck Script"/>
              <a:ea typeface="Marck Script"/>
              <a:cs typeface="Marck Script"/>
              <a:sym typeface="Marck Script"/>
            </a:endParaRPr>
          </a:p>
        </p:txBody>
      </p:sp>
      <p:pic>
        <p:nvPicPr>
          <p:cNvPr id="74" name="Google Shape;74;p15"/>
          <p:cNvPicPr preferRelativeResize="0"/>
          <p:nvPr/>
        </p:nvPicPr>
        <p:blipFill>
          <a:blip r:embed="rId3">
            <a:alphaModFix/>
          </a:blip>
          <a:stretch>
            <a:fillRect/>
          </a:stretch>
        </p:blipFill>
        <p:spPr>
          <a:xfrm>
            <a:off x="2171601" y="299234"/>
            <a:ext cx="7848785" cy="5234365"/>
          </a:xfrm>
          <a:prstGeom prst="rect">
            <a:avLst/>
          </a:prstGeom>
          <a:noFill/>
          <a:ln>
            <a:noFill/>
          </a:ln>
        </p:spPr>
      </p:pic>
    </p:spTree>
    <p:extLst>
      <p:ext uri="{BB962C8B-B14F-4D97-AF65-F5344CB8AC3E}">
        <p14:creationId xmlns:p14="http://schemas.microsoft.com/office/powerpoint/2010/main" xmlns="" val="136033881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895000" y="2855000"/>
            <a:ext cx="10469600" cy="1148000"/>
          </a:xfrm>
          <a:prstGeom prst="rect">
            <a:avLst/>
          </a:prstGeom>
        </p:spPr>
        <p:txBody>
          <a:bodyPr spcFirstLastPara="1" wrap="square" lIns="121900" tIns="121900" rIns="121900" bIns="121900" anchor="ctr" anchorCtr="0">
            <a:normAutofit fontScale="90000"/>
          </a:bodyPr>
          <a:lstStyle/>
          <a:p>
            <a:pPr>
              <a:lnSpc>
                <a:spcPct val="95000"/>
              </a:lnSpc>
            </a:pPr>
            <a:r>
              <a:rPr lang="pl" sz="4200" dirty="0">
                <a:solidFill>
                  <a:schemeClr val="lt1"/>
                </a:solidFill>
                <a:latin typeface="Marck Script"/>
                <a:ea typeface="Marck Script"/>
                <a:cs typeface="Marck Script"/>
                <a:sym typeface="Marck Script"/>
              </a:rPr>
              <a:t>Mimo tragicznego doświadczenia starsze siostry, szesnastoletnia Wiesia i rok młodsza Danka, w grudniu 1943 roku złożyły przysięgę w AK</a:t>
            </a:r>
            <a:endParaRPr sz="4200" dirty="0">
              <a:solidFill>
                <a:schemeClr val="lt1"/>
              </a:solidFill>
              <a:latin typeface="Marck Script"/>
              <a:ea typeface="Marck Script"/>
              <a:cs typeface="Marck Script"/>
              <a:sym typeface="Marck Script"/>
            </a:endParaRPr>
          </a:p>
          <a:p>
            <a:pPr>
              <a:spcBef>
                <a:spcPts val="1600"/>
              </a:spcBef>
            </a:pPr>
            <a:endParaRPr dirty="0"/>
          </a:p>
        </p:txBody>
      </p:sp>
    </p:spTree>
    <p:extLst>
      <p:ext uri="{BB962C8B-B14F-4D97-AF65-F5344CB8AC3E}">
        <p14:creationId xmlns:p14="http://schemas.microsoft.com/office/powerpoint/2010/main" xmlns="" val="210237792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508500" y="378800"/>
            <a:ext cx="11360800" cy="763600"/>
          </a:xfrm>
          <a:prstGeom prst="rect">
            <a:avLst/>
          </a:prstGeom>
        </p:spPr>
        <p:txBody>
          <a:bodyPr spcFirstLastPara="1" wrap="square" lIns="121900" tIns="121900" rIns="121900" bIns="121900" anchor="t" anchorCtr="0">
            <a:noAutofit/>
          </a:bodyPr>
          <a:lstStyle/>
          <a:p>
            <a:pPr>
              <a:buSzPts val="990"/>
            </a:pPr>
            <a:r>
              <a:rPr lang="pl" sz="4500">
                <a:solidFill>
                  <a:srgbClr val="434343"/>
                </a:solidFill>
                <a:latin typeface="Marck Script"/>
                <a:ea typeface="Marck Script"/>
                <a:cs typeface="Marck Script"/>
                <a:sym typeface="Marck Script"/>
              </a:rPr>
              <a:t>Początki służby</a:t>
            </a:r>
            <a:endParaRPr sz="4500">
              <a:solidFill>
                <a:srgbClr val="434343"/>
              </a:solidFill>
              <a:latin typeface="Marck Script"/>
              <a:ea typeface="Marck Script"/>
              <a:cs typeface="Marck Script"/>
              <a:sym typeface="Marck Script"/>
            </a:endParaRPr>
          </a:p>
        </p:txBody>
      </p:sp>
      <p:sp>
        <p:nvSpPr>
          <p:cNvPr id="90" name="Google Shape;90;p18"/>
          <p:cNvSpPr txBox="1">
            <a:spLocks noGrp="1"/>
          </p:cNvSpPr>
          <p:nvPr>
            <p:ph type="body" idx="1"/>
          </p:nvPr>
        </p:nvSpPr>
        <p:spPr>
          <a:xfrm>
            <a:off x="335233" y="1429467"/>
            <a:ext cx="11360800" cy="4555200"/>
          </a:xfrm>
          <a:prstGeom prst="rect">
            <a:avLst/>
          </a:prstGeom>
        </p:spPr>
        <p:txBody>
          <a:bodyPr spcFirstLastPara="1" wrap="square" lIns="121900" tIns="121900" rIns="121900" bIns="121900" anchor="t" anchorCtr="0">
            <a:normAutofit fontScale="92500" lnSpcReduction="20000"/>
          </a:bodyPr>
          <a:lstStyle/>
          <a:p>
            <a:pPr marL="0" indent="0">
              <a:buNone/>
            </a:pPr>
            <a:r>
              <a:rPr lang="pl" sz="2700" dirty="0">
                <a:solidFill>
                  <a:srgbClr val="434343"/>
                </a:solidFill>
                <a:latin typeface="Marck Script"/>
                <a:ea typeface="Marck Script"/>
                <a:cs typeface="Marck Script"/>
                <a:sym typeface="Marck Script"/>
              </a:rPr>
              <a:t>Od października 1944 roku Danka była kancelistką w nadleśnictwie Narewka. Niespodziewanie w maju wszyscy pracownicy, włącznie z niespełna siedemnastoletnią Siedzikówną zostali aresztowani przez UB. Na drodze z Narewki do Hajnówki zatrzymanych uwolnił oddział Stanisława Wołoncieja ,,Konusa”, z którym Danka trafiła do samego mjr. Zygmunta Szendzielarza ,,Łupaszki” i jego słynnej 5. Wileńskiej Brygady AK. Zaraz po przejściu frontu nauczyła się opatrywać rannych i została </a:t>
            </a:r>
            <a:endParaRPr sz="2700" dirty="0">
              <a:solidFill>
                <a:srgbClr val="434343"/>
              </a:solidFill>
              <a:latin typeface="Marck Script"/>
              <a:ea typeface="Marck Script"/>
              <a:cs typeface="Marck Script"/>
              <a:sym typeface="Marck Script"/>
            </a:endParaRPr>
          </a:p>
          <a:p>
            <a:pPr marL="0" indent="0">
              <a:buNone/>
            </a:pPr>
            <a:r>
              <a:rPr lang="pl" sz="2700" dirty="0">
                <a:solidFill>
                  <a:srgbClr val="434343"/>
                </a:solidFill>
                <a:latin typeface="Marck Script"/>
                <a:ea typeface="Marck Script"/>
                <a:cs typeface="Marck Script"/>
                <a:sym typeface="Marck Script"/>
              </a:rPr>
              <a:t>sanitariuszką. Wtedy też zaczęła używać pseudonimu </a:t>
            </a:r>
            <a:endParaRPr sz="2700" dirty="0">
              <a:solidFill>
                <a:srgbClr val="434343"/>
              </a:solidFill>
              <a:latin typeface="Marck Script"/>
              <a:ea typeface="Marck Script"/>
              <a:cs typeface="Marck Script"/>
              <a:sym typeface="Marck Script"/>
            </a:endParaRPr>
          </a:p>
          <a:p>
            <a:pPr marL="0" indent="0">
              <a:buNone/>
            </a:pPr>
            <a:r>
              <a:rPr lang="pl" sz="2700" dirty="0">
                <a:solidFill>
                  <a:srgbClr val="434343"/>
                </a:solidFill>
                <a:latin typeface="Marck Script"/>
                <a:ea typeface="Marck Script"/>
                <a:cs typeface="Marck Script"/>
                <a:sym typeface="Marck Script"/>
              </a:rPr>
              <a:t>,,Inka”, który pożyczyła od szkolnej przyjaciółki. </a:t>
            </a:r>
            <a:endParaRPr sz="2700" dirty="0">
              <a:solidFill>
                <a:srgbClr val="434343"/>
              </a:solidFill>
              <a:latin typeface="Marck Script"/>
              <a:ea typeface="Marck Script"/>
              <a:cs typeface="Marck Script"/>
              <a:sym typeface="Marck Script"/>
            </a:endParaRPr>
          </a:p>
          <a:p>
            <a:pPr marL="0" indent="0">
              <a:buNone/>
            </a:pPr>
            <a:r>
              <a:rPr lang="pl" sz="2500" dirty="0">
                <a:solidFill>
                  <a:srgbClr val="434343"/>
                </a:solidFill>
                <a:latin typeface="Marck Script"/>
                <a:ea typeface="Marck Script"/>
                <a:cs typeface="Marck Script"/>
                <a:sym typeface="Marck Script"/>
              </a:rPr>
              <a:t>Najpierw chodziła ze szwadronem por. Jana MAzura </a:t>
            </a:r>
            <a:endParaRPr sz="2500" dirty="0">
              <a:solidFill>
                <a:srgbClr val="434343"/>
              </a:solidFill>
              <a:latin typeface="Marck Script"/>
              <a:ea typeface="Marck Script"/>
              <a:cs typeface="Marck Script"/>
              <a:sym typeface="Marck Script"/>
            </a:endParaRPr>
          </a:p>
          <a:p>
            <a:pPr marL="0" indent="0">
              <a:buNone/>
            </a:pPr>
            <a:r>
              <a:rPr lang="pl" sz="2500" dirty="0">
                <a:solidFill>
                  <a:srgbClr val="434343"/>
                </a:solidFill>
                <a:latin typeface="Marck Script"/>
                <a:ea typeface="Marck Script"/>
                <a:cs typeface="Marck Script"/>
                <a:sym typeface="Marck Script"/>
              </a:rPr>
              <a:t>,,Piasta”, a następnie por. Mariana Plucińskiego ,,Mścisława”. </a:t>
            </a:r>
            <a:endParaRPr sz="3300" dirty="0">
              <a:solidFill>
                <a:srgbClr val="434343"/>
              </a:solidFill>
              <a:latin typeface="Marck Script"/>
              <a:ea typeface="Marck Script"/>
              <a:cs typeface="Marck Script"/>
              <a:sym typeface="Marck Script"/>
            </a:endParaRPr>
          </a:p>
        </p:txBody>
      </p:sp>
      <p:pic>
        <p:nvPicPr>
          <p:cNvPr id="91" name="Google Shape;91;p18"/>
          <p:cNvPicPr preferRelativeResize="0"/>
          <p:nvPr/>
        </p:nvPicPr>
        <p:blipFill>
          <a:blip r:embed="rId3">
            <a:alphaModFix/>
          </a:blip>
          <a:stretch>
            <a:fillRect/>
          </a:stretch>
        </p:blipFill>
        <p:spPr>
          <a:xfrm>
            <a:off x="7531600" y="4192467"/>
            <a:ext cx="3934067" cy="2216667"/>
          </a:xfrm>
          <a:prstGeom prst="rect">
            <a:avLst/>
          </a:prstGeom>
          <a:noFill/>
          <a:ln>
            <a:noFill/>
          </a:ln>
        </p:spPr>
      </p:pic>
    </p:spTree>
    <p:extLst>
      <p:ext uri="{BB962C8B-B14F-4D97-AF65-F5344CB8AC3E}">
        <p14:creationId xmlns:p14="http://schemas.microsoft.com/office/powerpoint/2010/main" xmlns="" val="2188559159"/>
      </p:ext>
    </p:extLst>
  </p:cSld>
  <p:clrMapOvr>
    <a:masterClrMapping/>
  </p:clrMapOvr>
  <p:transition spd="slow">
    <p:push/>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0"/>
          <p:cNvSpPr txBox="1">
            <a:spLocks noGrp="1"/>
          </p:cNvSpPr>
          <p:nvPr>
            <p:ph type="title"/>
          </p:nvPr>
        </p:nvSpPr>
        <p:spPr>
          <a:xfrm>
            <a:off x="3817600" y="943533"/>
            <a:ext cx="8374400" cy="763600"/>
          </a:xfrm>
          <a:prstGeom prst="rect">
            <a:avLst/>
          </a:prstGeom>
        </p:spPr>
        <p:txBody>
          <a:bodyPr spcFirstLastPara="1" wrap="square" lIns="121900" tIns="121900" rIns="121900" bIns="121900" anchor="t" anchorCtr="0">
            <a:noAutofit/>
          </a:bodyPr>
          <a:lstStyle/>
          <a:p>
            <a:pPr algn="ctr">
              <a:buSzPts val="990"/>
            </a:pPr>
            <a:r>
              <a:rPr lang="pl" sz="4000">
                <a:solidFill>
                  <a:srgbClr val="434343"/>
                </a:solidFill>
                <a:latin typeface="Marck Script"/>
                <a:ea typeface="Marck Script"/>
                <a:cs typeface="Marck Script"/>
                <a:sym typeface="Marck Script"/>
              </a:rPr>
              <a:t>Wspomnienie ,,Inki” przez Olgierda Christa ,,Leszka”</a:t>
            </a:r>
            <a:endParaRPr sz="4000">
              <a:solidFill>
                <a:srgbClr val="434343"/>
              </a:solidFill>
              <a:latin typeface="Marck Script"/>
              <a:ea typeface="Marck Script"/>
              <a:cs typeface="Marck Script"/>
              <a:sym typeface="Marck Script"/>
            </a:endParaRPr>
          </a:p>
        </p:txBody>
      </p:sp>
      <p:sp>
        <p:nvSpPr>
          <p:cNvPr id="104" name="Google Shape;104;p20"/>
          <p:cNvSpPr txBox="1">
            <a:spLocks noGrp="1"/>
          </p:cNvSpPr>
          <p:nvPr>
            <p:ph type="body" idx="1"/>
          </p:nvPr>
        </p:nvSpPr>
        <p:spPr>
          <a:xfrm>
            <a:off x="415600" y="2420667"/>
            <a:ext cx="11360800" cy="4555200"/>
          </a:xfrm>
          <a:prstGeom prst="rect">
            <a:avLst/>
          </a:prstGeom>
        </p:spPr>
        <p:txBody>
          <a:bodyPr spcFirstLastPara="1" wrap="square" lIns="121900" tIns="121900" rIns="121900" bIns="121900" anchor="t" anchorCtr="0">
            <a:normAutofit lnSpcReduction="10000"/>
          </a:bodyPr>
          <a:lstStyle/>
          <a:p>
            <a:pPr marL="0" indent="0">
              <a:spcAft>
                <a:spcPts val="1600"/>
              </a:spcAft>
              <a:buNone/>
            </a:pPr>
            <a:r>
              <a:rPr lang="pl" sz="2700">
                <a:solidFill>
                  <a:srgbClr val="434343"/>
                </a:solidFill>
                <a:latin typeface="Marck Script"/>
                <a:ea typeface="Marck Script"/>
                <a:cs typeface="Marck Script"/>
                <a:sym typeface="Marck Script"/>
              </a:rPr>
              <a:t>,,To była bardzo skromna dziewczyna. Była bardzo obowiązkowa. Nie pamiętam, żeby kiedykolwiek się skarżyła, choć nie brakowało długich, forsownych marszów. W lipcu wysłałem ją do Gdańska po medykamenty dla oddziału. Kiedy stanęła przede mną, żeby zameldować gotowość wyjazdu, spojrzałem zdziwiony, jakbym ujrzał kogoś zupełnie nieznanego. Była zawsze ubrana w wojskowy uniform i w wojskowe buty, które zniekształcały sylwetkę.Teraz stała przede mną smukła, uśmiechnięta, ładna dziewczyna, w pożyczonej gdzieś na wsi letniej sukience.”</a:t>
            </a:r>
            <a:endParaRPr sz="2700">
              <a:solidFill>
                <a:srgbClr val="434343"/>
              </a:solidFill>
              <a:latin typeface="Marck Script"/>
              <a:ea typeface="Marck Script"/>
              <a:cs typeface="Marck Script"/>
              <a:sym typeface="Marck Script"/>
            </a:endParaRPr>
          </a:p>
        </p:txBody>
      </p:sp>
      <p:pic>
        <p:nvPicPr>
          <p:cNvPr id="105" name="Google Shape;105;p20"/>
          <p:cNvPicPr preferRelativeResize="0"/>
          <p:nvPr/>
        </p:nvPicPr>
        <p:blipFill rotWithShape="1">
          <a:blip r:embed="rId3">
            <a:alphaModFix amt="75000"/>
          </a:blip>
          <a:srcRect l="-8201" t="-2105" r="3729" b="-2105"/>
          <a:stretch/>
        </p:blipFill>
        <p:spPr>
          <a:xfrm>
            <a:off x="1752500" y="176400"/>
            <a:ext cx="1877433" cy="2297867"/>
          </a:xfrm>
          <a:prstGeom prst="rect">
            <a:avLst/>
          </a:prstGeom>
          <a:noFill/>
          <a:ln>
            <a:noFill/>
          </a:ln>
        </p:spPr>
      </p:pic>
    </p:spTree>
    <p:extLst>
      <p:ext uri="{BB962C8B-B14F-4D97-AF65-F5344CB8AC3E}">
        <p14:creationId xmlns:p14="http://schemas.microsoft.com/office/powerpoint/2010/main" xmlns="" val="4025581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i="1" dirty="0"/>
              <a:t>„Kurt”</a:t>
            </a:r>
          </a:p>
        </p:txBody>
      </p:sp>
      <p:sp>
        <p:nvSpPr>
          <p:cNvPr id="3" name="Symbol zastępczy zawartości 2"/>
          <p:cNvSpPr>
            <a:spLocks noGrp="1"/>
          </p:cNvSpPr>
          <p:nvPr>
            <p:ph idx="1"/>
          </p:nvPr>
        </p:nvSpPr>
        <p:spPr>
          <a:xfrm>
            <a:off x="1981200" y="1600200"/>
            <a:ext cx="8258204" cy="4686320"/>
          </a:xfrm>
        </p:spPr>
        <p:txBody>
          <a:bodyPr>
            <a:normAutofit/>
          </a:bodyPr>
          <a:lstStyle/>
          <a:p>
            <a:pPr>
              <a:buNone/>
            </a:pPr>
            <a:r>
              <a:rPr lang="pl-PL" sz="2000" dirty="0"/>
              <a:t>    </a:t>
            </a:r>
            <a:r>
              <a:rPr lang="pl-PL" sz="2000" b="1" i="1" dirty="0"/>
              <a:t>Po Upływie paru miesięcy Jan </a:t>
            </a:r>
            <a:r>
              <a:rPr lang="pl-PL" sz="2000" b="1" i="1" dirty="0" err="1"/>
              <a:t>Balawajder</a:t>
            </a:r>
            <a:r>
              <a:rPr lang="pl-PL" sz="2000" b="1" i="1" dirty="0"/>
              <a:t> „Kurt” zabrał z kasy skupu żywca w Łukawcu 303 tysiące złotych. Doszło jak można się spodziewać do strzelaniny gdzie </a:t>
            </a:r>
            <a:r>
              <a:rPr lang="pl-PL" sz="2000" b="1" i="1" dirty="0" err="1"/>
              <a:t>Balawajder</a:t>
            </a:r>
            <a:r>
              <a:rPr lang="pl-PL" sz="2000" b="1" i="1" dirty="0"/>
              <a:t> został postrzelony w brzuch. Został przetransportowany do szpitala gdzie przeszedł operacje</a:t>
            </a:r>
          </a:p>
        </p:txBody>
      </p:sp>
    </p:spTree>
    <p:extLst>
      <p:ext uri="{BB962C8B-B14F-4D97-AF65-F5344CB8AC3E}">
        <p14:creationId xmlns:p14="http://schemas.microsoft.com/office/powerpoint/2010/main" xmlns="" val="2397106211"/>
      </p:ext>
    </p:extLst>
  </p:cSld>
  <p:clrMapOvr>
    <a:masterClrMapping/>
  </p:clrMapOvr>
  <p:transition advTm="10938">
    <p:fade/>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2"/>
          <p:cNvSpPr txBox="1">
            <a:spLocks noGrp="1"/>
          </p:cNvSpPr>
          <p:nvPr>
            <p:ph type="title"/>
          </p:nvPr>
        </p:nvSpPr>
        <p:spPr>
          <a:xfrm>
            <a:off x="415600" y="2223367"/>
            <a:ext cx="11360800" cy="763600"/>
          </a:xfrm>
          <a:prstGeom prst="rect">
            <a:avLst/>
          </a:prstGeom>
        </p:spPr>
        <p:txBody>
          <a:bodyPr spcFirstLastPara="1" wrap="square" lIns="121900" tIns="121900" rIns="121900" bIns="121900" anchor="t" anchorCtr="0">
            <a:noAutofit/>
          </a:bodyPr>
          <a:lstStyle/>
          <a:p>
            <a:pPr algn="ctr">
              <a:buSzPts val="990"/>
            </a:pPr>
            <a:r>
              <a:rPr lang="pl" sz="7900">
                <a:solidFill>
                  <a:srgbClr val="434343"/>
                </a:solidFill>
                <a:latin typeface="Marck Script"/>
                <a:ea typeface="Marck Script"/>
                <a:cs typeface="Marck Script"/>
                <a:sym typeface="Marck Script"/>
              </a:rPr>
              <a:t>Aresztowanie i śledztwo</a:t>
            </a:r>
            <a:endParaRPr sz="7900">
              <a:solidFill>
                <a:srgbClr val="434343"/>
              </a:solidFill>
              <a:latin typeface="Marck Script"/>
              <a:ea typeface="Marck Script"/>
              <a:cs typeface="Marck Script"/>
              <a:sym typeface="Marck Script"/>
            </a:endParaRPr>
          </a:p>
        </p:txBody>
      </p:sp>
    </p:spTree>
    <p:extLst>
      <p:ext uri="{BB962C8B-B14F-4D97-AF65-F5344CB8AC3E}">
        <p14:creationId xmlns:p14="http://schemas.microsoft.com/office/powerpoint/2010/main" xmlns="" val="17141438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3"/>
          <p:cNvSpPr txBox="1">
            <a:spLocks noGrp="1"/>
          </p:cNvSpPr>
          <p:nvPr>
            <p:ph type="title" idx="4294967295"/>
          </p:nvPr>
        </p:nvSpPr>
        <p:spPr>
          <a:xfrm>
            <a:off x="415600" y="593367"/>
            <a:ext cx="11360800" cy="763600"/>
          </a:xfrm>
          <a:prstGeom prst="rect">
            <a:avLst/>
          </a:prstGeom>
        </p:spPr>
        <p:txBody>
          <a:bodyPr spcFirstLastPara="1" wrap="square" lIns="121900" tIns="121900" rIns="121900" bIns="121900" anchor="t" anchorCtr="0">
            <a:noAutofit/>
          </a:bodyPr>
          <a:lstStyle/>
          <a:p>
            <a:pPr>
              <a:lnSpc>
                <a:spcPct val="115000"/>
              </a:lnSpc>
              <a:spcAft>
                <a:spcPts val="1600"/>
              </a:spcAft>
            </a:pPr>
            <a:r>
              <a:rPr lang="pl" sz="3200" dirty="0">
                <a:solidFill>
                  <a:srgbClr val="434343"/>
                </a:solidFill>
                <a:latin typeface="Marck Script"/>
                <a:ea typeface="Marck Script"/>
                <a:cs typeface="Marck Script"/>
                <a:sym typeface="Marck Script"/>
              </a:rPr>
              <a:t>Sanitariuszkę oskarżono o mordowanie rannych i nakłanianie do egzekucji. Osiemnastoletni wartownik UB, Adamski, zeznał, że w czasie akcji pod Tulicami ,,Inka” ,,rozkazała” rozstrzelać na miejscu akcji dwóch jego kolegów, funkcjonariuszy UB, mówiąc: ,,Poznaję te ubeckie mordy… Rozstrzelajcie ich!”. Adamskiemu partyzanci darowali życie, ponieważ po akcji opatrzył jednego rannego milicjanta.</a:t>
            </a:r>
            <a:br>
              <a:rPr lang="pl" sz="3200" dirty="0">
                <a:solidFill>
                  <a:srgbClr val="434343"/>
                </a:solidFill>
                <a:latin typeface="Marck Script"/>
                <a:ea typeface="Marck Script"/>
                <a:cs typeface="Marck Script"/>
                <a:sym typeface="Marck Script"/>
              </a:rPr>
            </a:br>
            <a:r>
              <a:rPr lang="pl" sz="3200" dirty="0">
                <a:solidFill>
                  <a:srgbClr val="434343"/>
                </a:solidFill>
                <a:latin typeface="Marck Script"/>
                <a:ea typeface="Marck Script"/>
                <a:cs typeface="Marck Script"/>
                <a:sym typeface="Marck Script"/>
              </a:rPr>
              <a:t> Danuta Siedzikówna ,,Inka” została skazana na karę śmierci bez dowodów.</a:t>
            </a:r>
            <a:endParaRPr sz="3200" dirty="0">
              <a:solidFill>
                <a:srgbClr val="434343"/>
              </a:solidFill>
              <a:latin typeface="Marck Script"/>
              <a:ea typeface="Marck Script"/>
              <a:cs typeface="Marck Script"/>
              <a:sym typeface="Marck Script"/>
            </a:endParaRPr>
          </a:p>
        </p:txBody>
      </p:sp>
    </p:spTree>
    <p:extLst>
      <p:ext uri="{BB962C8B-B14F-4D97-AF65-F5344CB8AC3E}">
        <p14:creationId xmlns:p14="http://schemas.microsoft.com/office/powerpoint/2010/main" xmlns="" val="10710755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1848100" y="1356800"/>
            <a:ext cx="11360800" cy="763600"/>
          </a:xfrm>
          <a:prstGeom prst="rect">
            <a:avLst/>
          </a:prstGeom>
        </p:spPr>
        <p:txBody>
          <a:bodyPr spcFirstLastPara="1" wrap="square" lIns="121900" tIns="121900" rIns="121900" bIns="121900" anchor="t" anchorCtr="0">
            <a:noAutofit/>
          </a:bodyPr>
          <a:lstStyle/>
          <a:p>
            <a:pPr algn="ctr">
              <a:buSzPts val="990"/>
            </a:pPr>
            <a:r>
              <a:rPr lang="pl" sz="6600" dirty="0">
                <a:solidFill>
                  <a:srgbClr val="434343"/>
                </a:solidFill>
                <a:latin typeface="Marck Script"/>
                <a:ea typeface="Marck Script"/>
                <a:cs typeface="Marck Script"/>
                <a:sym typeface="Marck Script"/>
              </a:rPr>
              <a:t>Egzekucja </a:t>
            </a:r>
            <a:endParaRPr sz="6600">
              <a:solidFill>
                <a:srgbClr val="434343"/>
              </a:solidFill>
              <a:latin typeface="Marck Script"/>
              <a:ea typeface="Marck Script"/>
              <a:cs typeface="Marck Script"/>
              <a:sym typeface="Marck Script"/>
            </a:endParaRPr>
          </a:p>
          <a:p>
            <a:pPr algn="ctr">
              <a:buSzPts val="990"/>
            </a:pPr>
            <a:r>
              <a:rPr lang="pl" sz="6600" dirty="0">
                <a:solidFill>
                  <a:srgbClr val="434343"/>
                </a:solidFill>
                <a:latin typeface="Marck Script"/>
                <a:ea typeface="Marck Script"/>
                <a:cs typeface="Marck Script"/>
                <a:sym typeface="Marck Script"/>
              </a:rPr>
              <a:t>Danuty Siedzikówny</a:t>
            </a:r>
            <a:endParaRPr sz="6600">
              <a:solidFill>
                <a:srgbClr val="434343"/>
              </a:solidFill>
              <a:latin typeface="Marck Script"/>
              <a:ea typeface="Marck Script"/>
              <a:cs typeface="Marck Script"/>
              <a:sym typeface="Marck Script"/>
            </a:endParaRPr>
          </a:p>
          <a:p>
            <a:pPr algn="ctr">
              <a:buSzPts val="990"/>
            </a:pPr>
            <a:r>
              <a:rPr lang="pl" sz="6600" dirty="0">
                <a:solidFill>
                  <a:srgbClr val="434343"/>
                </a:solidFill>
                <a:latin typeface="Marck Script"/>
                <a:ea typeface="Marck Script"/>
                <a:cs typeface="Marck Script"/>
                <a:sym typeface="Marck Script"/>
              </a:rPr>
              <a:t>,,Inki”</a:t>
            </a:r>
            <a:endParaRPr sz="6600">
              <a:solidFill>
                <a:srgbClr val="434343"/>
              </a:solidFill>
              <a:latin typeface="Marck Script"/>
              <a:ea typeface="Marck Script"/>
              <a:cs typeface="Marck Script"/>
              <a:sym typeface="Marck Script"/>
            </a:endParaRPr>
          </a:p>
        </p:txBody>
      </p:sp>
      <p:pic>
        <p:nvPicPr>
          <p:cNvPr id="140" name="Google Shape;140;p26"/>
          <p:cNvPicPr preferRelativeResize="0"/>
          <p:nvPr/>
        </p:nvPicPr>
        <p:blipFill>
          <a:blip r:embed="rId3">
            <a:alphaModFix/>
          </a:blip>
          <a:stretch>
            <a:fillRect/>
          </a:stretch>
        </p:blipFill>
        <p:spPr>
          <a:xfrm>
            <a:off x="7742033" y="1100434"/>
            <a:ext cx="3852835" cy="4657133"/>
          </a:xfrm>
          <a:prstGeom prst="rect">
            <a:avLst/>
          </a:prstGeom>
          <a:noFill/>
          <a:ln>
            <a:noFill/>
          </a:ln>
        </p:spPr>
      </p:pic>
    </p:spTree>
    <p:extLst>
      <p:ext uri="{BB962C8B-B14F-4D97-AF65-F5344CB8AC3E}">
        <p14:creationId xmlns:p14="http://schemas.microsoft.com/office/powerpoint/2010/main" xmlns="" val="214269196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7"/>
          <p:cNvSpPr txBox="1"/>
          <p:nvPr/>
        </p:nvSpPr>
        <p:spPr>
          <a:xfrm>
            <a:off x="349700" y="86168"/>
            <a:ext cx="11090800" cy="2015896"/>
          </a:xfrm>
          <a:prstGeom prst="rect">
            <a:avLst/>
          </a:prstGeom>
          <a:noFill/>
          <a:ln>
            <a:noFill/>
          </a:ln>
        </p:spPr>
        <p:txBody>
          <a:bodyPr spcFirstLastPara="1" wrap="square" lIns="121900" tIns="121900" rIns="121900" bIns="121900" anchor="t" anchorCtr="0">
            <a:spAutoFit/>
          </a:bodyPr>
          <a:lstStyle/>
          <a:p>
            <a:r>
              <a:rPr lang="pl" sz="2300" dirty="0">
                <a:solidFill>
                  <a:srgbClr val="434343"/>
                </a:solidFill>
                <a:latin typeface="Marck Script"/>
                <a:ea typeface="Marck Script"/>
                <a:cs typeface="Marck Script"/>
                <a:sym typeface="Marck Script"/>
              </a:rPr>
              <a:t>Była środa, 28 sierpnia 1946 roku, do jej osiemnastych urodzin brakowało sześć dni. Razem z nią miał być stracony także inny żołnierz ,,Łupaszki”, Feliks Selmanowicz ,,Zagończyk”, miał 41 lat</a:t>
            </a:r>
            <a:r>
              <a:rPr lang="pl-PL" sz="2300" dirty="0">
                <a:solidFill>
                  <a:srgbClr val="434343"/>
                </a:solidFill>
                <a:latin typeface="Marck Script"/>
                <a:ea typeface="Marck Script"/>
                <a:cs typeface="Marck Script"/>
                <a:sym typeface="Marck Script"/>
              </a:rPr>
              <a:t>.</a:t>
            </a:r>
            <a:endParaRPr sz="2300" dirty="0">
              <a:solidFill>
                <a:srgbClr val="434343"/>
              </a:solidFill>
              <a:latin typeface="Marck Script"/>
              <a:ea typeface="Marck Script"/>
              <a:cs typeface="Marck Script"/>
              <a:sym typeface="Marck Script"/>
            </a:endParaRPr>
          </a:p>
          <a:p>
            <a:endParaRPr sz="2300" dirty="0">
              <a:solidFill>
                <a:srgbClr val="434343"/>
              </a:solidFill>
              <a:latin typeface="Marck Script"/>
              <a:ea typeface="Marck Script"/>
              <a:cs typeface="Marck Script"/>
              <a:sym typeface="Marck Script"/>
            </a:endParaRPr>
          </a:p>
          <a:p>
            <a:endParaRPr sz="2300" dirty="0">
              <a:solidFill>
                <a:srgbClr val="434343"/>
              </a:solidFill>
              <a:latin typeface="Marck Script"/>
              <a:ea typeface="Marck Script"/>
              <a:cs typeface="Marck Script"/>
              <a:sym typeface="Marck Script"/>
            </a:endParaRPr>
          </a:p>
        </p:txBody>
      </p:sp>
      <p:pic>
        <p:nvPicPr>
          <p:cNvPr id="146" name="Google Shape;146;p27"/>
          <p:cNvPicPr preferRelativeResize="0"/>
          <p:nvPr/>
        </p:nvPicPr>
        <p:blipFill>
          <a:blip r:embed="rId3" cstate="print">
            <a:alphaModFix/>
          </a:blip>
          <a:stretch>
            <a:fillRect/>
          </a:stretch>
        </p:blipFill>
        <p:spPr>
          <a:xfrm>
            <a:off x="6945467" y="3683533"/>
            <a:ext cx="1842135" cy="2732499"/>
          </a:xfrm>
          <a:prstGeom prst="rect">
            <a:avLst/>
          </a:prstGeom>
          <a:noFill/>
          <a:ln>
            <a:noFill/>
          </a:ln>
        </p:spPr>
      </p:pic>
      <p:pic>
        <p:nvPicPr>
          <p:cNvPr id="147" name="Google Shape;147;p27"/>
          <p:cNvPicPr preferRelativeResize="0"/>
          <p:nvPr/>
        </p:nvPicPr>
        <p:blipFill>
          <a:blip r:embed="rId4">
            <a:alphaModFix/>
          </a:blip>
          <a:stretch>
            <a:fillRect/>
          </a:stretch>
        </p:blipFill>
        <p:spPr>
          <a:xfrm>
            <a:off x="8966268" y="3683534"/>
            <a:ext cx="1963985" cy="2732500"/>
          </a:xfrm>
          <a:prstGeom prst="rect">
            <a:avLst/>
          </a:prstGeom>
          <a:noFill/>
          <a:ln>
            <a:noFill/>
          </a:ln>
        </p:spPr>
      </p:pic>
      <p:sp>
        <p:nvSpPr>
          <p:cNvPr id="148" name="Google Shape;148;p27"/>
          <p:cNvSpPr txBox="1"/>
          <p:nvPr/>
        </p:nvSpPr>
        <p:spPr>
          <a:xfrm>
            <a:off x="7018733" y="6283201"/>
            <a:ext cx="3336800" cy="569346"/>
          </a:xfrm>
          <a:prstGeom prst="rect">
            <a:avLst/>
          </a:prstGeom>
          <a:noFill/>
          <a:ln>
            <a:noFill/>
          </a:ln>
        </p:spPr>
        <p:txBody>
          <a:bodyPr spcFirstLastPara="1" wrap="square" lIns="121900" tIns="121900" rIns="121900" bIns="121900" anchor="t" anchorCtr="0">
            <a:spAutoFit/>
          </a:bodyPr>
          <a:lstStyle/>
          <a:p>
            <a:r>
              <a:rPr lang="pl" sz="2100">
                <a:solidFill>
                  <a:srgbClr val="434343"/>
                </a:solidFill>
                <a:latin typeface="Marck Script"/>
                <a:ea typeface="Marck Script"/>
                <a:cs typeface="Marck Script"/>
                <a:sym typeface="Marck Script"/>
              </a:rPr>
              <a:t>Ks. Marian Prusak</a:t>
            </a:r>
            <a:endParaRPr sz="2100">
              <a:solidFill>
                <a:srgbClr val="434343"/>
              </a:solidFill>
              <a:latin typeface="Marck Script"/>
              <a:ea typeface="Marck Script"/>
              <a:cs typeface="Marck Script"/>
              <a:sym typeface="Marck Script"/>
            </a:endParaRPr>
          </a:p>
        </p:txBody>
      </p:sp>
      <p:sp>
        <p:nvSpPr>
          <p:cNvPr id="149" name="Google Shape;149;p27"/>
          <p:cNvSpPr txBox="1"/>
          <p:nvPr/>
        </p:nvSpPr>
        <p:spPr>
          <a:xfrm>
            <a:off x="394035" y="1230284"/>
            <a:ext cx="11033195" cy="2015896"/>
          </a:xfrm>
          <a:prstGeom prst="rect">
            <a:avLst/>
          </a:prstGeom>
          <a:noFill/>
          <a:ln>
            <a:noFill/>
          </a:ln>
        </p:spPr>
        <p:txBody>
          <a:bodyPr spcFirstLastPara="1" wrap="square" lIns="121900" tIns="121900" rIns="121900" bIns="121900" anchor="t" anchorCtr="0">
            <a:spAutoFit/>
          </a:bodyPr>
          <a:lstStyle/>
          <a:p>
            <a:r>
              <a:rPr lang="pl" sz="2300" dirty="0">
                <a:solidFill>
                  <a:srgbClr val="434343"/>
                </a:solidFill>
                <a:latin typeface="Marck Script"/>
                <a:ea typeface="Marck Script"/>
                <a:cs typeface="Marck Script"/>
                <a:sym typeface="Marck Script"/>
              </a:rPr>
              <a:t>,,Przeprowadzono mnie do celi, w której na śmierć czekała młoda, szczupła dziewczyna w letniej sukience. Przyjęła mnie nadzwyczaj spokojnie, wyspowiadała się, a potem wyraziła życzenie, żeby o wyroku i o śmierci powiadomić jej siostrę. Mówiła to ciągle tak, jakby się nadal spowiadała. Czuliśmy, że możemy być obserwowani. Podała mi adres” - mówił ks, Prusak.</a:t>
            </a:r>
            <a:endParaRPr sz="2300" dirty="0">
              <a:latin typeface="Average"/>
              <a:ea typeface="Average"/>
              <a:cs typeface="Average"/>
              <a:sym typeface="Average"/>
            </a:endParaRPr>
          </a:p>
        </p:txBody>
      </p:sp>
      <p:sp>
        <p:nvSpPr>
          <p:cNvPr id="7" name="pole tekstowe 6"/>
          <p:cNvSpPr txBox="1"/>
          <p:nvPr/>
        </p:nvSpPr>
        <p:spPr>
          <a:xfrm>
            <a:off x="387927" y="3041571"/>
            <a:ext cx="6284423" cy="3277820"/>
          </a:xfrm>
          <a:prstGeom prst="rect">
            <a:avLst/>
          </a:prstGeom>
          <a:noFill/>
        </p:spPr>
        <p:txBody>
          <a:bodyPr wrap="square" rtlCol="0">
            <a:spAutoFit/>
          </a:bodyPr>
          <a:lstStyle/>
          <a:p>
            <a:r>
              <a:rPr lang="pl" sz="2300" dirty="0">
                <a:solidFill>
                  <a:srgbClr val="434343"/>
                </a:solidFill>
                <a:latin typeface="Marck Script"/>
                <a:ea typeface="Marck Script"/>
                <a:cs typeface="Marck Script"/>
                <a:sym typeface="Marck Script"/>
              </a:rPr>
              <a:t>Podczas egzekucji był wojskowy prokurator i pełno jakiś młodych ubowców, którzy nie uszanowali powagi śmierci. Obrzucili skazańców obelżywymi słowami, a prokurator odczytał uzasadnienie wyroku i poinformował, że nie było ułaskawienia. Jego ostatnie słowa brzmiały: ,,Po zdrajcach narodu polskiego, ognia!”. W tym momencie skazani krzyknęli, jakby się wcześniej umówili: ,,Niech żyje Polska!”. Potem salwa i osunęli się na ziemię. </a:t>
            </a:r>
            <a:endParaRPr lang="pl-PL" sz="2300" dirty="0"/>
          </a:p>
        </p:txBody>
      </p:sp>
    </p:spTree>
    <p:extLst>
      <p:ext uri="{BB962C8B-B14F-4D97-AF65-F5344CB8AC3E}">
        <p14:creationId xmlns:p14="http://schemas.microsoft.com/office/powerpoint/2010/main" xmlns="" val="336774675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31"/>
          <p:cNvPicPr preferRelativeResize="0"/>
          <p:nvPr/>
        </p:nvPicPr>
        <p:blipFill>
          <a:blip r:embed="rId3" cstate="print">
            <a:alphaModFix/>
          </a:blip>
          <a:stretch>
            <a:fillRect/>
          </a:stretch>
        </p:blipFill>
        <p:spPr>
          <a:xfrm>
            <a:off x="9296467" y="2653418"/>
            <a:ext cx="2343400" cy="3500433"/>
          </a:xfrm>
          <a:prstGeom prst="rect">
            <a:avLst/>
          </a:prstGeom>
          <a:noFill/>
          <a:ln>
            <a:noFill/>
          </a:ln>
        </p:spPr>
      </p:pic>
      <p:sp>
        <p:nvSpPr>
          <p:cNvPr id="173" name="Google Shape;173;p31"/>
          <p:cNvSpPr txBox="1"/>
          <p:nvPr/>
        </p:nvSpPr>
        <p:spPr>
          <a:xfrm>
            <a:off x="187533" y="333834"/>
            <a:ext cx="7849200" cy="2369839"/>
          </a:xfrm>
          <a:prstGeom prst="rect">
            <a:avLst/>
          </a:prstGeom>
          <a:noFill/>
          <a:ln>
            <a:noFill/>
          </a:ln>
        </p:spPr>
        <p:txBody>
          <a:bodyPr spcFirstLastPara="1" wrap="square" lIns="121900" tIns="121900" rIns="121900" bIns="121900" anchor="t" anchorCtr="0">
            <a:spAutoFit/>
          </a:bodyPr>
          <a:lstStyle/>
          <a:p>
            <a:r>
              <a:rPr lang="pl" sz="2300" dirty="0">
                <a:solidFill>
                  <a:srgbClr val="434343"/>
                </a:solidFill>
                <a:latin typeface="Marck Script"/>
                <a:ea typeface="Marck Script"/>
                <a:cs typeface="Marck Script"/>
                <a:sym typeface="Marck Script"/>
              </a:rPr>
              <a:t>Ciało bohaterskiej sanitariuszki zostało odnalezione dopiero po siedemdziesięciu latach przez zespół prof. Krzysztofa Szwagrzyka z Instytutu Pamięci Narodowej. Uroczysty, państwowy pogrzeb dzielnej ,,Inki”, awansowanej pośmiertnie na stopień podporucznika odbył się 28 sierpnia 2016 roku na Cmentarzu Garnizonowym w Gdańsku.</a:t>
            </a:r>
            <a:endParaRPr sz="2300" dirty="0">
              <a:solidFill>
                <a:srgbClr val="434343"/>
              </a:solidFill>
              <a:latin typeface="Marck Script"/>
              <a:ea typeface="Marck Script"/>
              <a:cs typeface="Marck Script"/>
              <a:sym typeface="Marck Script"/>
            </a:endParaRPr>
          </a:p>
        </p:txBody>
      </p:sp>
      <p:pic>
        <p:nvPicPr>
          <p:cNvPr id="174" name="Google Shape;174;p31"/>
          <p:cNvPicPr preferRelativeResize="0"/>
          <p:nvPr/>
        </p:nvPicPr>
        <p:blipFill>
          <a:blip r:embed="rId4">
            <a:alphaModFix/>
          </a:blip>
          <a:stretch>
            <a:fillRect/>
          </a:stretch>
        </p:blipFill>
        <p:spPr>
          <a:xfrm>
            <a:off x="187533" y="3063300"/>
            <a:ext cx="4203600" cy="2948533"/>
          </a:xfrm>
          <a:prstGeom prst="rect">
            <a:avLst/>
          </a:prstGeom>
          <a:noFill/>
          <a:ln>
            <a:noFill/>
          </a:ln>
        </p:spPr>
      </p:pic>
      <p:pic>
        <p:nvPicPr>
          <p:cNvPr id="175" name="Google Shape;175;p31"/>
          <p:cNvPicPr preferRelativeResize="0"/>
          <p:nvPr/>
        </p:nvPicPr>
        <p:blipFill>
          <a:blip r:embed="rId5" cstate="print">
            <a:alphaModFix/>
          </a:blip>
          <a:stretch>
            <a:fillRect/>
          </a:stretch>
        </p:blipFill>
        <p:spPr>
          <a:xfrm>
            <a:off x="8283234" y="266867"/>
            <a:ext cx="3704900" cy="2036965"/>
          </a:xfrm>
          <a:prstGeom prst="rect">
            <a:avLst/>
          </a:prstGeom>
          <a:noFill/>
          <a:ln>
            <a:noFill/>
          </a:ln>
        </p:spPr>
      </p:pic>
      <p:pic>
        <p:nvPicPr>
          <p:cNvPr id="176" name="Google Shape;176;p31"/>
          <p:cNvPicPr preferRelativeResize="0"/>
          <p:nvPr/>
        </p:nvPicPr>
        <p:blipFill>
          <a:blip r:embed="rId6" cstate="print">
            <a:alphaModFix/>
          </a:blip>
          <a:stretch>
            <a:fillRect/>
          </a:stretch>
        </p:blipFill>
        <p:spPr>
          <a:xfrm>
            <a:off x="4632400" y="2751168"/>
            <a:ext cx="4422800" cy="2948533"/>
          </a:xfrm>
          <a:prstGeom prst="rect">
            <a:avLst/>
          </a:prstGeom>
          <a:noFill/>
          <a:ln>
            <a:noFill/>
          </a:ln>
        </p:spPr>
      </p:pic>
    </p:spTree>
    <p:extLst>
      <p:ext uri="{BB962C8B-B14F-4D97-AF65-F5344CB8AC3E}">
        <p14:creationId xmlns:p14="http://schemas.microsoft.com/office/powerpoint/2010/main" xmlns="" val="64323264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586967" y="1982467"/>
            <a:ext cx="10972400" cy="2183200"/>
          </a:xfrm>
          <a:prstGeom prst="rect">
            <a:avLst/>
          </a:prstGeom>
        </p:spPr>
        <p:txBody>
          <a:bodyPr spcFirstLastPara="1" wrap="square" lIns="121900" tIns="121900" rIns="121900" bIns="121900" anchor="ctr" anchorCtr="0">
            <a:noAutofit/>
          </a:bodyPr>
          <a:lstStyle/>
          <a:p>
            <a:r>
              <a:rPr lang="pl-PL" sz="9600" dirty="0">
                <a:solidFill>
                  <a:schemeClr val="lt1"/>
                </a:solidFill>
                <a:latin typeface="Marck Script"/>
                <a:ea typeface="Marck Script"/>
                <a:cs typeface="Marck Script"/>
                <a:sym typeface="Marck Script"/>
              </a:rPr>
              <a:t>Prezentację wykonała: </a:t>
            </a:r>
            <a:br>
              <a:rPr lang="pl-PL" sz="9600" dirty="0">
                <a:solidFill>
                  <a:schemeClr val="lt1"/>
                </a:solidFill>
                <a:latin typeface="Marck Script"/>
                <a:ea typeface="Marck Script"/>
                <a:cs typeface="Marck Script"/>
                <a:sym typeface="Marck Script"/>
              </a:rPr>
            </a:br>
            <a:r>
              <a:rPr lang="pl-PL" sz="9600" dirty="0">
                <a:solidFill>
                  <a:schemeClr val="lt1"/>
                </a:solidFill>
                <a:latin typeface="Marck Script"/>
                <a:ea typeface="Marck Script"/>
                <a:cs typeface="Marck Script"/>
                <a:sym typeface="Marck Script"/>
              </a:rPr>
              <a:t> </a:t>
            </a:r>
            <a:r>
              <a:rPr lang="pl-PL" sz="9600" dirty="0" err="1">
                <a:solidFill>
                  <a:schemeClr val="lt1"/>
                </a:solidFill>
                <a:latin typeface="Marck Script"/>
                <a:ea typeface="Marck Script"/>
                <a:cs typeface="Marck Script"/>
                <a:sym typeface="Marck Script"/>
              </a:rPr>
              <a:t>Va</a:t>
            </a:r>
            <a:r>
              <a:rPr lang="pl-PL" sz="9600" dirty="0">
                <a:solidFill>
                  <a:schemeClr val="lt1"/>
                </a:solidFill>
                <a:latin typeface="Marck Script"/>
                <a:ea typeface="Marck Script"/>
                <a:cs typeface="Marck Script"/>
                <a:sym typeface="Marck Script"/>
              </a:rPr>
              <a:t/>
            </a:r>
            <a:br>
              <a:rPr lang="pl-PL" sz="9600" dirty="0">
                <a:solidFill>
                  <a:schemeClr val="lt1"/>
                </a:solidFill>
                <a:latin typeface="Marck Script"/>
                <a:ea typeface="Marck Script"/>
                <a:cs typeface="Marck Script"/>
                <a:sym typeface="Marck Script"/>
              </a:rPr>
            </a:br>
            <a:endParaRPr sz="12400">
              <a:solidFill>
                <a:srgbClr val="434343"/>
              </a:solidFill>
              <a:latin typeface="Marck Script"/>
              <a:ea typeface="Marck Script"/>
              <a:cs typeface="Marck Script"/>
              <a:sym typeface="Marck Script"/>
            </a:endParaRPr>
          </a:p>
        </p:txBody>
      </p:sp>
      <p:sp>
        <p:nvSpPr>
          <p:cNvPr id="182" name="Google Shape;182;p32"/>
          <p:cNvSpPr txBox="1"/>
          <p:nvPr/>
        </p:nvSpPr>
        <p:spPr>
          <a:xfrm>
            <a:off x="7447367" y="5357834"/>
            <a:ext cx="4112000" cy="954067"/>
          </a:xfrm>
          <a:prstGeom prst="rect">
            <a:avLst/>
          </a:prstGeom>
          <a:noFill/>
          <a:ln>
            <a:noFill/>
          </a:ln>
        </p:spPr>
        <p:txBody>
          <a:bodyPr spcFirstLastPara="1" wrap="square" lIns="121900" tIns="121900" rIns="121900" bIns="121900" anchor="t" anchorCtr="0">
            <a:spAutoFit/>
          </a:bodyPr>
          <a:lstStyle/>
          <a:p>
            <a:r>
              <a:rPr lang="pl" sz="2300" dirty="0">
                <a:solidFill>
                  <a:schemeClr val="lt1"/>
                </a:solidFill>
                <a:latin typeface="Marck Script"/>
                <a:ea typeface="Marck Script"/>
                <a:cs typeface="Marck Script"/>
                <a:sym typeface="Marck Script"/>
              </a:rPr>
              <a:t>Prezentację wykonała: </a:t>
            </a:r>
            <a:endParaRPr sz="2300">
              <a:solidFill>
                <a:schemeClr val="lt1"/>
              </a:solidFill>
              <a:latin typeface="Marck Script"/>
              <a:ea typeface="Marck Script"/>
              <a:cs typeface="Marck Script"/>
              <a:sym typeface="Marck Script"/>
            </a:endParaRPr>
          </a:p>
          <a:p>
            <a:r>
              <a:rPr lang="pl" sz="2300" dirty="0">
                <a:solidFill>
                  <a:schemeClr val="lt1"/>
                </a:solidFill>
                <a:latin typeface="Marck Script"/>
                <a:ea typeface="Marck Script"/>
                <a:cs typeface="Marck Script"/>
                <a:sym typeface="Marck Script"/>
              </a:rPr>
              <a:t> Va</a:t>
            </a:r>
            <a:endParaRPr sz="2300">
              <a:solidFill>
                <a:schemeClr val="lt1"/>
              </a:solidFill>
              <a:latin typeface="Marck Script"/>
              <a:ea typeface="Marck Script"/>
              <a:cs typeface="Marck Script"/>
              <a:sym typeface="Marck Script"/>
            </a:endParaRPr>
          </a:p>
        </p:txBody>
      </p:sp>
    </p:spTree>
    <p:extLst>
      <p:ext uri="{BB962C8B-B14F-4D97-AF65-F5344CB8AC3E}">
        <p14:creationId xmlns:p14="http://schemas.microsoft.com/office/powerpoint/2010/main" xmlns="" val="4284469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r>
              <a:rPr lang="pl-PL" sz="3600" b="1" i="1" dirty="0"/>
              <a:t>„Kurt” 2</a:t>
            </a:r>
          </a:p>
        </p:txBody>
      </p:sp>
      <p:sp>
        <p:nvSpPr>
          <p:cNvPr id="3" name="Symbol zastępczy zawartości 2"/>
          <p:cNvSpPr>
            <a:spLocks noGrp="1"/>
          </p:cNvSpPr>
          <p:nvPr>
            <p:ph idx="1"/>
          </p:nvPr>
        </p:nvSpPr>
        <p:spPr/>
        <p:txBody>
          <a:bodyPr>
            <a:normAutofit/>
          </a:bodyPr>
          <a:lstStyle/>
          <a:p>
            <a:pPr>
              <a:buNone/>
            </a:pPr>
            <a:r>
              <a:rPr lang="pl-PL" sz="2000" b="1" i="1" dirty="0" smtClean="0"/>
              <a:t>	Został </a:t>
            </a:r>
            <a:r>
              <a:rPr lang="pl-PL" sz="2000" b="1" i="1" dirty="0"/>
              <a:t>przesłuchiwany przez UB. Kiedy pokazano mu zdjęcie Lesława Popowicza, którego rozpoznał powiedział UB wszystkie ważne informacje na jego temat. Przez co wydział V WUPB w Rzeszowie i jednostki terenowe pracowały nad ustaleniem kto znajduje się w organizacji. </a:t>
            </a:r>
            <a:r>
              <a:rPr lang="pl-PL" sz="2000" b="1" i="1" dirty="0" smtClean="0"/>
              <a:t>Najprawdopodobniej </a:t>
            </a:r>
            <a:r>
              <a:rPr lang="pl-PL" sz="2000" b="1" i="1" dirty="0"/>
              <a:t>organizacja została rozbita. </a:t>
            </a:r>
          </a:p>
        </p:txBody>
      </p:sp>
    </p:spTree>
    <p:extLst>
      <p:ext uri="{BB962C8B-B14F-4D97-AF65-F5344CB8AC3E}">
        <p14:creationId xmlns:p14="http://schemas.microsoft.com/office/powerpoint/2010/main" xmlns="" val="1512131698"/>
      </p:ext>
    </p:extLst>
  </p:cSld>
  <p:clrMapOvr>
    <a:masterClrMapping/>
  </p:clrMapOvr>
  <p:transition advTm="12094">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81200" y="274638"/>
            <a:ext cx="8229600" cy="5297502"/>
          </a:xfrm>
        </p:spPr>
        <p:txBody>
          <a:bodyPr/>
          <a:lstStyle/>
          <a:p>
            <a:r>
              <a:rPr lang="pl-PL" b="1" i="1" dirty="0"/>
              <a:t>Przedstawiała 7B </a:t>
            </a:r>
          </a:p>
        </p:txBody>
      </p:sp>
      <p:sp>
        <p:nvSpPr>
          <p:cNvPr id="3" name="Symbol zastępczy zawartości 2"/>
          <p:cNvSpPr>
            <a:spLocks noGrp="1"/>
          </p:cNvSpPr>
          <p:nvPr>
            <p:ph idx="1"/>
          </p:nvPr>
        </p:nvSpPr>
        <p:spPr>
          <a:xfrm rot="10800000" flipV="1">
            <a:off x="1095340" y="2071678"/>
            <a:ext cx="10001320" cy="4143404"/>
          </a:xfrm>
        </p:spPr>
        <p:txBody>
          <a:bodyPr>
            <a:normAutofit/>
          </a:bodyPr>
          <a:lstStyle/>
          <a:p>
            <a:pPr>
              <a:buNone/>
            </a:pPr>
            <a:endParaRPr lang="pl-PL" dirty="0"/>
          </a:p>
          <a:p>
            <a:pPr>
              <a:buNone/>
            </a:pPr>
            <a:endParaRPr lang="pl-PL" dirty="0"/>
          </a:p>
        </p:txBody>
      </p:sp>
    </p:spTree>
    <p:extLst>
      <p:ext uri="{BB962C8B-B14F-4D97-AF65-F5344CB8AC3E}">
        <p14:creationId xmlns:p14="http://schemas.microsoft.com/office/powerpoint/2010/main" xmlns="" val="3818363939"/>
      </p:ext>
    </p:extLst>
  </p:cSld>
  <p:clrMapOvr>
    <a:masterClrMapping/>
  </p:clrMapOvr>
  <p:transition advTm="3531">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618B05F7-179C-4052-8F56-EA93776B5CA9}"/>
              </a:ext>
            </a:extLst>
          </p:cNvPr>
          <p:cNvSpPr txBox="1"/>
          <p:nvPr/>
        </p:nvSpPr>
        <p:spPr>
          <a:xfrm>
            <a:off x="821889" y="1324600"/>
            <a:ext cx="10167729" cy="3785652"/>
          </a:xfrm>
          <a:prstGeom prst="rect">
            <a:avLst/>
          </a:prstGeom>
          <a:noFill/>
        </p:spPr>
        <p:txBody>
          <a:bodyPr wrap="square" rtlCol="0">
            <a:spAutoFit/>
          </a:bodyPr>
          <a:lstStyle/>
          <a:p>
            <a:pPr algn="ctr"/>
            <a:r>
              <a:rPr lang="pl-PL" sz="6000" dirty="0">
                <a:latin typeface="Monotype Corsiva" panose="03010101010201010101" pitchFamily="66" charset="0"/>
              </a:rPr>
              <a:t>Projekt szkolny </a:t>
            </a:r>
          </a:p>
          <a:p>
            <a:pPr algn="ctr"/>
            <a:r>
              <a:rPr lang="pl-PL" sz="6000" dirty="0">
                <a:latin typeface="Monotype Corsiva" panose="03010101010201010101" pitchFamily="66" charset="0"/>
              </a:rPr>
              <a:t>„Mieli tyle lat co My </a:t>
            </a:r>
          </a:p>
          <a:p>
            <a:pPr algn="ctr"/>
            <a:r>
              <a:rPr lang="pl-PL" sz="6000" dirty="0">
                <a:latin typeface="Monotype Corsiva" panose="03010101010201010101" pitchFamily="66" charset="0"/>
              </a:rPr>
              <a:t>a byli już bohaterami”</a:t>
            </a:r>
          </a:p>
          <a:p>
            <a:pPr algn="ctr"/>
            <a:r>
              <a:rPr lang="pl-PL" sz="6000" dirty="0">
                <a:latin typeface="Monotype Corsiva" panose="03010101010201010101" pitchFamily="66" charset="0"/>
              </a:rPr>
              <a:t>Przedstawia 5C</a:t>
            </a:r>
          </a:p>
        </p:txBody>
      </p:sp>
    </p:spTree>
    <p:extLst>
      <p:ext uri="{BB962C8B-B14F-4D97-AF65-F5344CB8AC3E}">
        <p14:creationId xmlns:p14="http://schemas.microsoft.com/office/powerpoint/2010/main" xmlns="" val="1564688933"/>
      </p:ext>
    </p:extLst>
  </p:cSld>
  <p:clrMapOvr>
    <a:masterClrMapping/>
  </p:clrMapOvr>
  <mc:AlternateContent xmlns:mc="http://schemas.openxmlformats.org/markup-compatibility/2006">
    <mc:Choice xmlns:p14="http://schemas.microsoft.com/office/powerpoint/2010/main" xmlns="" Requires="p14">
      <p:transition spd="slow" p14:dur="3000" advClick="0" advTm="3000">
        <p:fade/>
      </p:transition>
    </mc:Choice>
    <mc:Fallback>
      <p:transition spd="slow" advClick="0" advTm="3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6" descr="Obraz zawierający tekst&#10;&#10;Opis wygenerowany automatycznie">
            <a:extLst>
              <a:ext uri="{FF2B5EF4-FFF2-40B4-BE49-F238E27FC236}">
                <a16:creationId xmlns:a16="http://schemas.microsoft.com/office/drawing/2014/main" xmlns="" id="{4B1D3427-273B-467F-8CFB-BCC7FF51E355}"/>
              </a:ext>
            </a:extLst>
          </p:cNvPr>
          <p:cNvPicPr>
            <a:picLocks noChangeAspect="1"/>
          </p:cNvPicPr>
          <p:nvPr/>
        </p:nvPicPr>
        <p:blipFill>
          <a:blip r:embed="rId3"/>
          <a:srcRect l="9238"/>
          <a:stretch>
            <a:fillRect/>
          </a:stretch>
        </p:blipFill>
        <p:spPr>
          <a:xfrm>
            <a:off x="3782434" y="1988458"/>
            <a:ext cx="3860493" cy="4800714"/>
          </a:xfrm>
          <a:prstGeom prst="rect">
            <a:avLst/>
          </a:prstGeom>
          <a:noFill/>
          <a:ln cap="flat">
            <a:noFill/>
          </a:ln>
        </p:spPr>
      </p:pic>
      <p:sp>
        <p:nvSpPr>
          <p:cNvPr id="4" name="Tytuł 1">
            <a:extLst>
              <a:ext uri="{FF2B5EF4-FFF2-40B4-BE49-F238E27FC236}">
                <a16:creationId xmlns:a16="http://schemas.microsoft.com/office/drawing/2014/main" xmlns="" id="{E15BA928-B86A-401D-BA71-037BE5A7C822}"/>
              </a:ext>
            </a:extLst>
          </p:cNvPr>
          <p:cNvSpPr txBox="1">
            <a:spLocks noGrp="1"/>
          </p:cNvSpPr>
          <p:nvPr>
            <p:ph type="title" idx="4294967295"/>
          </p:nvPr>
        </p:nvSpPr>
        <p:spPr>
          <a:xfrm>
            <a:off x="304800" y="157316"/>
            <a:ext cx="11454581" cy="1831142"/>
          </a:xfrm>
        </p:spPr>
        <p:txBody>
          <a:bodyPr>
            <a:normAutofit/>
          </a:bodyPr>
          <a:lstStyle/>
          <a:p>
            <a:pPr lvl="0" algn="ctr"/>
            <a:r>
              <a:rPr lang="pl-PL" b="1" dirty="0">
                <a:solidFill>
                  <a:schemeClr val="tx1"/>
                </a:solidFill>
                <a:latin typeface="Monotype Corsiva" panose="03010101010201010101" pitchFamily="66" charset="0"/>
              </a:rPr>
              <a:t>Stefan Zawidzki  </a:t>
            </a:r>
            <a:r>
              <a:rPr lang="pl-PL" dirty="0">
                <a:latin typeface="Monotype Corsiva" panose="03010101010201010101" pitchFamily="66" charset="0"/>
              </a:rPr>
              <a:t>(1906 – 1920) </a:t>
            </a:r>
            <a:br>
              <a:rPr lang="pl-PL" dirty="0">
                <a:latin typeface="Monotype Corsiva" panose="03010101010201010101" pitchFamily="66" charset="0"/>
              </a:rPr>
            </a:br>
            <a:r>
              <a:rPr lang="pl-PL" dirty="0">
                <a:latin typeface="Monotype Corsiva" panose="03010101010201010101" pitchFamily="66" charset="0"/>
              </a:rPr>
              <a:t> BOHATERSKI OBROŃCA PŁOCKA W 1920 r.</a:t>
            </a:r>
            <a:endParaRPr lang="pl-PL" b="1" dirty="0">
              <a:solidFill>
                <a:schemeClr val="tx1"/>
              </a:solidFill>
              <a:latin typeface="Monotype Corsiva" panose="03010101010201010101" pitchFamily="66" charset="0"/>
            </a:endParaRPr>
          </a:p>
        </p:txBody>
      </p:sp>
    </p:spTree>
  </p:cSld>
  <p:clrMapOvr>
    <a:masterClrMapping/>
  </p:clrMapOvr>
  <mc:AlternateContent xmlns:mc="http://schemas.openxmlformats.org/markup-compatibility/2006">
    <mc:Choice xmlns:p14="http://schemas.microsoft.com/office/powerpoint/2010/main" xmlns="" Requires="p14">
      <p:transition spd="slow" p14:dur="5000" advClick="0" advTm="6000">
        <p:fade/>
      </p:transition>
    </mc:Choice>
    <mc:Fallback>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2476FB91-7A43-4C11-A487-F61E55FB09AC}"/>
              </a:ext>
            </a:extLst>
          </p:cNvPr>
          <p:cNvSpPr txBox="1"/>
          <p:nvPr/>
        </p:nvSpPr>
        <p:spPr>
          <a:xfrm>
            <a:off x="481781" y="428178"/>
            <a:ext cx="11228438" cy="6001643"/>
          </a:xfrm>
          <a:prstGeom prst="rect">
            <a:avLst/>
          </a:prstGeom>
          <a:noFill/>
        </p:spPr>
        <p:txBody>
          <a:bodyPr wrap="square">
            <a:spAutoFit/>
          </a:bodyPr>
          <a:lstStyle/>
          <a:p>
            <a:r>
              <a:rPr lang="pl-PL" sz="2400" b="1" dirty="0">
                <a:latin typeface="Monotype Corsiva" panose="03010101010201010101" pitchFamily="66" charset="0"/>
              </a:rPr>
              <a:t>				PARĘ SŁÓW O BOHATERZE…</a:t>
            </a:r>
          </a:p>
          <a:p>
            <a:r>
              <a:rPr lang="pl-PL" sz="2400" b="1" dirty="0">
                <a:latin typeface="Monotype Corsiva" panose="03010101010201010101" pitchFamily="66" charset="0"/>
              </a:rPr>
              <a:t>- Stefan Jerzy Zawidzki </a:t>
            </a:r>
            <a:r>
              <a:rPr lang="pl-PL" sz="2400" dirty="0">
                <a:latin typeface="Monotype Corsiva" panose="03010101010201010101" pitchFamily="66" charset="0"/>
              </a:rPr>
              <a:t>(ur. 17 czerwca/30 czerwca 1906 roku w Płocku, zm. 18 sierpnia 1920 roku w Płocku).</a:t>
            </a:r>
          </a:p>
          <a:p>
            <a:r>
              <a:rPr lang="pl-PL" sz="2400" dirty="0">
                <a:latin typeface="Monotype Corsiva" panose="03010101010201010101" pitchFamily="66" charset="0"/>
              </a:rPr>
              <a:t>Jego rodzicami byli </a:t>
            </a:r>
            <a:r>
              <a:rPr lang="pl-PL" sz="2400" b="1" dirty="0">
                <a:latin typeface="Monotype Corsiva" panose="03010101010201010101" pitchFamily="66" charset="0"/>
              </a:rPr>
              <a:t>Joanna z Więcławskich </a:t>
            </a:r>
            <a:r>
              <a:rPr lang="pl-PL" sz="2400" dirty="0">
                <a:latin typeface="Monotype Corsiva" panose="03010101010201010101" pitchFamily="66" charset="0"/>
              </a:rPr>
              <a:t>(1885 – 1966) i jubiler </a:t>
            </a:r>
            <a:r>
              <a:rPr lang="pl-PL" sz="2400" b="1" dirty="0">
                <a:latin typeface="Monotype Corsiva" panose="03010101010201010101" pitchFamily="66" charset="0"/>
              </a:rPr>
              <a:t>Józef Zawidzki </a:t>
            </a:r>
            <a:r>
              <a:rPr lang="pl-PL" sz="2400" dirty="0">
                <a:latin typeface="Monotype Corsiva" panose="03010101010201010101" pitchFamily="66" charset="0"/>
              </a:rPr>
              <a:t>(1882 – 1915). </a:t>
            </a:r>
          </a:p>
          <a:p>
            <a:endParaRPr lang="pl-PL" sz="2400" dirty="0">
              <a:latin typeface="Monotype Corsiva" panose="03010101010201010101" pitchFamily="66" charset="0"/>
            </a:endParaRPr>
          </a:p>
          <a:p>
            <a:r>
              <a:rPr lang="pl-PL" sz="2400" dirty="0">
                <a:latin typeface="Monotype Corsiva" panose="03010101010201010101" pitchFamily="66" charset="0"/>
              </a:rPr>
              <a:t>Rodzina mieszkała w Płocku przy ulicy Tadeusza Kościuszki 4 (wcześniej Warszawska 8).</a:t>
            </a:r>
          </a:p>
          <a:p>
            <a:endParaRPr lang="pl-PL" sz="2400" dirty="0">
              <a:latin typeface="Monotype Corsiva" panose="03010101010201010101" pitchFamily="66" charset="0"/>
            </a:endParaRPr>
          </a:p>
          <a:p>
            <a:r>
              <a:rPr lang="pl-PL" sz="2400" dirty="0">
                <a:latin typeface="Monotype Corsiva" panose="03010101010201010101" pitchFamily="66" charset="0"/>
              </a:rPr>
              <a:t>Po śmierci ojca Stefanka wychowywała go mama i ciocia Józefa. </a:t>
            </a:r>
          </a:p>
          <a:p>
            <a:r>
              <a:rPr lang="pl-PL" sz="2400" dirty="0">
                <a:latin typeface="Monotype Corsiva" panose="03010101010201010101" pitchFamily="66" charset="0"/>
              </a:rPr>
              <a:t>Utrzymywały się z szycia Józefy. </a:t>
            </a:r>
          </a:p>
          <a:p>
            <a:r>
              <a:rPr lang="pl-PL" sz="2400" dirty="0">
                <a:latin typeface="Monotype Corsiva" panose="03010101010201010101" pitchFamily="66" charset="0"/>
              </a:rPr>
              <a:t>Stefanek bardzo dobrze się uczył i był bystrym chłopcem, co cieszyło obie siostry.</a:t>
            </a:r>
          </a:p>
          <a:p>
            <a:endParaRPr lang="pl-PL" sz="2400" dirty="0">
              <a:latin typeface="Monotype Corsiva" panose="03010101010201010101" pitchFamily="66" charset="0"/>
            </a:endParaRPr>
          </a:p>
          <a:p>
            <a:r>
              <a:rPr lang="pl-PL" sz="2400" dirty="0">
                <a:latin typeface="Monotype Corsiva" panose="03010101010201010101" pitchFamily="66" charset="0"/>
              </a:rPr>
              <a:t>W sierpniu 1920 r. miał niespełna 15 lat i był uczniem IV klasy I Gimnazjum Męskiego </a:t>
            </a:r>
          </a:p>
          <a:p>
            <a:r>
              <a:rPr lang="pl-PL" sz="2400" dirty="0">
                <a:latin typeface="Monotype Corsiva" panose="03010101010201010101" pitchFamily="66" charset="0"/>
              </a:rPr>
              <a:t>im. Władysława Jagiełły oraz członkiem tamtejszej </a:t>
            </a:r>
            <a:r>
              <a:rPr lang="pl-PL" sz="2400" b="1" dirty="0">
                <a:latin typeface="Monotype Corsiva" panose="03010101010201010101" pitchFamily="66" charset="0"/>
              </a:rPr>
              <a:t>drużyny harcerskiej</a:t>
            </a:r>
            <a:r>
              <a:rPr lang="pl-PL" sz="2400" dirty="0">
                <a:latin typeface="Monotype Corsiva" panose="03010101010201010101" pitchFamily="66" charset="0"/>
              </a:rPr>
              <a:t>. </a:t>
            </a:r>
          </a:p>
          <a:p>
            <a:r>
              <a:rPr lang="pl-PL" sz="2400" dirty="0">
                <a:latin typeface="Monotype Corsiva" panose="03010101010201010101" pitchFamily="66" charset="0"/>
              </a:rPr>
              <a:t>Ponieważ z racji zbyt młodego wieku nie mógł wstąpić do wojska, zapisał się do organizowanej w mieście </a:t>
            </a:r>
            <a:r>
              <a:rPr lang="pl-PL" sz="2400" b="1" dirty="0">
                <a:latin typeface="Monotype Corsiva" panose="03010101010201010101" pitchFamily="66" charset="0"/>
              </a:rPr>
              <a:t>Straży Obywatelskiej</a:t>
            </a:r>
            <a:r>
              <a:rPr lang="pl-PL" sz="2400" dirty="0">
                <a:latin typeface="Monotype Corsiva" panose="03010101010201010101" pitchFamily="66" charset="0"/>
              </a:rPr>
              <a:t>. Była to ochotnicza formacja, pomagająca wojsku i policji w utrzymywaniu ładu i porządku w warunkach wojennych.</a:t>
            </a:r>
          </a:p>
        </p:txBody>
      </p:sp>
    </p:spTree>
    <p:extLst>
      <p:ext uri="{BB962C8B-B14F-4D97-AF65-F5344CB8AC3E}">
        <p14:creationId xmlns:p14="http://schemas.microsoft.com/office/powerpoint/2010/main" xmlns="" val="486672871"/>
      </p:ext>
    </p:extLst>
  </p:cSld>
  <p:clrMapOvr>
    <a:masterClrMapping/>
  </p:clrMapOvr>
  <mc:AlternateContent xmlns:mc="http://schemas.openxmlformats.org/markup-compatibility/2006">
    <mc:Choice xmlns:p14="http://schemas.microsoft.com/office/powerpoint/2010/main" xmlns="" Requires="p14">
      <p:transition spd="slow" p14:dur="5000" advClick="0" advTm="60000">
        <p:fade/>
      </p:transition>
    </mc:Choice>
    <mc:Fallback>
      <p:transition spd="slow" advClick="0" advTm="60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F9BA74A-6AB9-4741-8135-7A8804D0EA74}"/>
              </a:ext>
            </a:extLst>
          </p:cNvPr>
          <p:cNvSpPr txBox="1">
            <a:spLocks noGrp="1"/>
          </p:cNvSpPr>
          <p:nvPr>
            <p:ph type="title" idx="4294967295"/>
          </p:nvPr>
        </p:nvSpPr>
        <p:spPr/>
        <p:txBody>
          <a:bodyPr anchor="t">
            <a:normAutofit fontScale="90000"/>
          </a:bodyPr>
          <a:lstStyle/>
          <a:p>
            <a:pPr lvl="0"/>
            <a:r>
              <a:rPr lang="pl-PL" sz="2800" b="1" dirty="0">
                <a:latin typeface="Times New Roman" pitchFamily="18"/>
                <a:cs typeface="Times New Roman" pitchFamily="2"/>
              </a:rPr>
              <a:t>ORLĘTA LWOWSKIE „Żołnierz mały ocalił Lwów”</a:t>
            </a:r>
            <a:r>
              <a:rPr lang="pl-PL" sz="4400" dirty="0">
                <a:cs typeface="Calibri Light" pitchFamily="2"/>
              </a:rPr>
              <a:t/>
            </a:r>
            <a:br>
              <a:rPr lang="pl-PL" sz="4400" dirty="0">
                <a:cs typeface="Calibri Light" pitchFamily="2"/>
              </a:rPr>
            </a:br>
            <a:endParaRPr lang="pl-PL" sz="4400" dirty="0">
              <a:cs typeface="Calibri Light" pitchFamily="2"/>
            </a:endParaRPr>
          </a:p>
        </p:txBody>
      </p:sp>
      <p:sp>
        <p:nvSpPr>
          <p:cNvPr id="3" name="Podtytuł 2">
            <a:extLst>
              <a:ext uri="{FF2B5EF4-FFF2-40B4-BE49-F238E27FC236}">
                <a16:creationId xmlns:a16="http://schemas.microsoft.com/office/drawing/2014/main" xmlns="" id="{B82937D0-F092-4A42-AD29-2FAA8279A5BF}"/>
              </a:ext>
            </a:extLst>
          </p:cNvPr>
          <p:cNvSpPr txBox="1">
            <a:spLocks noGrp="1"/>
          </p:cNvSpPr>
          <p:nvPr>
            <p:ph type="subTitle" idx="4294967295"/>
          </p:nvPr>
        </p:nvSpPr>
        <p:spPr>
          <a:xfrm>
            <a:off x="1543458" y="944639"/>
            <a:ext cx="9143640" cy="5413958"/>
          </a:xfrm>
        </p:spPr>
        <p:txBody>
          <a:bodyPr wrap="square" lIns="91440" tIns="45720" rIns="91440" bIns="45720" anchor="t">
            <a:noAutofit/>
          </a:bodyPr>
          <a:lstStyle/>
          <a:p>
            <a:pPr lvl="0">
              <a:spcAft>
                <a:spcPts val="0"/>
              </a:spcAft>
              <a:buNone/>
            </a:pPr>
            <a:r>
              <a:rPr lang="pl-PL" dirty="0">
                <a:latin typeface="Calibri Light" pitchFamily="18"/>
                <a:cs typeface="Calibri" pitchFamily="2"/>
              </a:rPr>
              <a:t>„</a:t>
            </a:r>
            <a:r>
              <a:rPr lang="pl-PL" dirty="0">
                <a:latin typeface="Times New Roman" pitchFamily="18"/>
                <a:cs typeface="Times New Roman" pitchFamily="2"/>
              </a:rPr>
              <a:t>A mnie tak śpiewem chodzi po głowie,</a:t>
            </a:r>
          </a:p>
          <a:p>
            <a:pPr lvl="0">
              <a:spcAft>
                <a:spcPts val="0"/>
              </a:spcAft>
              <a:buNone/>
            </a:pPr>
            <a:r>
              <a:rPr lang="pl-PL" dirty="0">
                <a:latin typeface="Times New Roman" pitchFamily="18"/>
                <a:cs typeface="Times New Roman" pitchFamily="2"/>
              </a:rPr>
              <a:t>Że tam się został - daleko stąd-</a:t>
            </a:r>
          </a:p>
          <a:p>
            <a:pPr lvl="0">
              <a:spcAft>
                <a:spcPts val="0"/>
              </a:spcAft>
              <a:buNone/>
            </a:pPr>
            <a:r>
              <a:rPr lang="pl-PL" dirty="0">
                <a:latin typeface="Times New Roman" pitchFamily="18"/>
                <a:cs typeface="Times New Roman" pitchFamily="2"/>
              </a:rPr>
              <a:t>na tym cmentarzu, na Łyczakowie,</a:t>
            </a:r>
          </a:p>
          <a:p>
            <a:pPr lvl="0">
              <a:spcAft>
                <a:spcPts val="0"/>
              </a:spcAft>
              <a:buNone/>
            </a:pPr>
            <a:r>
              <a:rPr lang="pl-PL" dirty="0">
                <a:latin typeface="Times New Roman" pitchFamily="18"/>
                <a:cs typeface="Times New Roman" pitchFamily="2"/>
              </a:rPr>
              <a:t>Małych mogiłek równiuśki rząd -</a:t>
            </a:r>
          </a:p>
          <a:p>
            <a:pPr lvl="0">
              <a:spcAft>
                <a:spcPts val="0"/>
              </a:spcAft>
            </a:pPr>
            <a:endParaRPr lang="pl-PL" dirty="0" smtClean="0">
              <a:latin typeface="Calibri Light" pitchFamily="18"/>
              <a:cs typeface="Times New Roman" pitchFamily="2"/>
            </a:endParaRPr>
          </a:p>
          <a:p>
            <a:pPr lvl="0">
              <a:spcAft>
                <a:spcPts val="0"/>
              </a:spcAft>
              <a:buNone/>
            </a:pPr>
            <a:r>
              <a:rPr lang="pl-PL" dirty="0" smtClean="0">
                <a:latin typeface="Times New Roman" pitchFamily="18"/>
                <a:cs typeface="Times New Roman" pitchFamily="2"/>
              </a:rPr>
              <a:t>Rząd koło rzędu, drugi i trzeci,</a:t>
            </a:r>
          </a:p>
          <a:p>
            <a:pPr lvl="0">
              <a:spcAft>
                <a:spcPts val="0"/>
              </a:spcAft>
              <a:buNone/>
            </a:pPr>
            <a:r>
              <a:rPr lang="pl-PL" dirty="0" smtClean="0">
                <a:latin typeface="Times New Roman" pitchFamily="18"/>
                <a:cs typeface="Times New Roman" pitchFamily="2"/>
              </a:rPr>
              <a:t>Czwarty i piąty - w oczach je mam.</a:t>
            </a:r>
          </a:p>
          <a:p>
            <a:pPr lvl="0">
              <a:spcAft>
                <a:spcPts val="0"/>
              </a:spcAft>
              <a:buNone/>
            </a:pPr>
            <a:r>
              <a:rPr lang="pl-PL" dirty="0" smtClean="0">
                <a:latin typeface="Times New Roman" pitchFamily="18"/>
                <a:cs typeface="Times New Roman" pitchFamily="2"/>
              </a:rPr>
              <a:t>Gdzie </a:t>
            </a:r>
            <a:r>
              <a:rPr lang="pl-PL" dirty="0">
                <a:latin typeface="Times New Roman" pitchFamily="18"/>
                <a:cs typeface="Times New Roman" pitchFamily="2"/>
              </a:rPr>
              <a:t>dajmy na to, na całym świecie</a:t>
            </a:r>
          </a:p>
          <a:p>
            <a:pPr lvl="0">
              <a:spcAft>
                <a:spcPts val="0"/>
              </a:spcAft>
              <a:buNone/>
            </a:pPr>
            <a:r>
              <a:rPr lang="pl-PL" dirty="0">
                <a:latin typeface="Times New Roman" pitchFamily="18"/>
                <a:cs typeface="Times New Roman" pitchFamily="2"/>
              </a:rPr>
              <a:t>Jest drugi cmentarz taki jak tam</a:t>
            </a:r>
            <a:r>
              <a:rPr lang="pl-PL" dirty="0" smtClean="0">
                <a:latin typeface="Times New Roman" pitchFamily="18"/>
                <a:cs typeface="Times New Roman" pitchFamily="2"/>
              </a:rPr>
              <a:t>?”</a:t>
            </a:r>
            <a:endParaRPr lang="pl-PL" dirty="0">
              <a:latin typeface="Times New Roman" pitchFamily="18"/>
              <a:cs typeface="Times New Roman" pitchFamily="2"/>
            </a:endParaRPr>
          </a:p>
          <a:p>
            <a:pPr lvl="0">
              <a:spcAft>
                <a:spcPts val="0"/>
              </a:spcAft>
            </a:pPr>
            <a:endParaRPr lang="pl-PL" sz="4400" dirty="0">
              <a:latin typeface="Calibri Light" pitchFamily="18"/>
              <a:cs typeface="Calibri" pitchFamily="2"/>
            </a:endParaRPr>
          </a:p>
        </p:txBody>
      </p:sp>
    </p:spTree>
    <p:extLst>
      <p:ext uri="{BB962C8B-B14F-4D97-AF65-F5344CB8AC3E}">
        <p14:creationId xmlns:p14="http://schemas.microsoft.com/office/powerpoint/2010/main" xmlns="" val="3163423192"/>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xmlns="" id="{0E4F4C06-36EA-4262-85C4-87A106522DCF}"/>
              </a:ext>
            </a:extLst>
          </p:cNvPr>
          <p:cNvSpPr txBox="1"/>
          <p:nvPr/>
        </p:nvSpPr>
        <p:spPr>
          <a:xfrm>
            <a:off x="659842" y="243512"/>
            <a:ext cx="10872316" cy="6370975"/>
          </a:xfrm>
          <a:prstGeom prst="rect">
            <a:avLst/>
          </a:prstGeom>
          <a:blipFill>
            <a:blip r:embed="rId2">
              <a:alphaModFix amt="77000"/>
            </a:blip>
            <a:tile tx="0" ty="0" sx="100000" sy="100000" flip="none" algn="tl"/>
          </a:blipFill>
        </p:spPr>
        <p:txBody>
          <a:bodyPr wrap="square">
            <a:spAutoFit/>
          </a:bodyPr>
          <a:lstStyle/>
          <a:p>
            <a:r>
              <a:rPr lang="pl-PL" sz="2400" dirty="0">
                <a:latin typeface="Monotype Corsiva" panose="03010101010201010101" pitchFamily="66" charset="0"/>
              </a:rPr>
              <a:t>					JAK ZGINĄŁ…</a:t>
            </a:r>
          </a:p>
          <a:p>
            <a:endParaRPr lang="pl-PL" sz="2400" dirty="0">
              <a:latin typeface="Monotype Corsiva" panose="03010101010201010101" pitchFamily="66" charset="0"/>
            </a:endParaRPr>
          </a:p>
          <a:p>
            <a:r>
              <a:rPr lang="pl-PL" sz="2400" dirty="0">
                <a:latin typeface="Monotype Corsiva" panose="03010101010201010101" pitchFamily="66" charset="0"/>
              </a:rPr>
              <a:t>18 sierpnia 1920 r., kiedy kozacy III Korpusu Konnego Gaja Bżyszkiana zaatakowali Płock, pełnił służbę łącznikową i zginął w pierwszym starciu z nieprzyjacielem.</a:t>
            </a:r>
          </a:p>
          <a:p>
            <a:r>
              <a:rPr lang="pl-PL" sz="2400" dirty="0">
                <a:latin typeface="Monotype Corsiva" panose="03010101010201010101" pitchFamily="66" charset="0"/>
              </a:rPr>
              <a:t>W aktach </a:t>
            </a:r>
            <a:r>
              <a:rPr lang="pl-PL" sz="2400" b="1" dirty="0">
                <a:latin typeface="Monotype Corsiva" panose="03010101010201010101" pitchFamily="66" charset="0"/>
              </a:rPr>
              <a:t>Straży Obywatelskiej </a:t>
            </a:r>
            <a:r>
              <a:rPr lang="pl-PL" sz="2400" dirty="0">
                <a:latin typeface="Monotype Corsiva" panose="03010101010201010101" pitchFamily="66" charset="0"/>
              </a:rPr>
              <a:t>zachowała się notatka z dokładnym opisem jego śmierci:</a:t>
            </a:r>
          </a:p>
          <a:p>
            <a:r>
              <a:rPr lang="pl-PL" sz="2400" dirty="0">
                <a:latin typeface="Monotype Corsiva" panose="03010101010201010101" pitchFamily="66" charset="0"/>
              </a:rPr>
              <a:t> „Stefan Zawidzki, członek Straży Obywatelskiej, lat 15, uczeń I Gimnazjum Męskiego w Płocku. O godzinie 12 w południe, wysłany był z Komendy S.O. jako posterunek przy barykadach na ulicy Dobrzyńskiej. Gdy pierwsze podjazdy bolszewickie wtargnęły do miasta wycofał się wraz z wojskiem z powierzonego mu stanowiska na Stary Rynek i tam zaraz dosięgła go kula wroga”.</a:t>
            </a:r>
          </a:p>
          <a:p>
            <a:endParaRPr lang="pl-PL" sz="2400" dirty="0">
              <a:latin typeface="Monotype Corsiva" panose="03010101010201010101" pitchFamily="66" charset="0"/>
            </a:endParaRPr>
          </a:p>
          <a:p>
            <a:r>
              <a:rPr lang="pl-PL" sz="2400" b="1" dirty="0">
                <a:latin typeface="Monotype Corsiva" panose="03010101010201010101" pitchFamily="66" charset="0"/>
              </a:rPr>
              <a:t>Według relacji rodzinnych </a:t>
            </a:r>
            <a:r>
              <a:rPr lang="pl-PL" sz="2400" dirty="0">
                <a:latin typeface="Monotype Corsiva" panose="03010101010201010101" pitchFamily="66" charset="0"/>
              </a:rPr>
              <a:t>„Gdy kozacy wkroczyli do Płocka, wybiegł na ulicę, by walczyć, choć matka usiłowała go zatrzymać…</a:t>
            </a:r>
          </a:p>
          <a:p>
            <a:r>
              <a:rPr lang="pl-PL" sz="2400" dirty="0">
                <a:latin typeface="Monotype Corsiva" panose="03010101010201010101" pitchFamily="66" charset="0"/>
              </a:rPr>
              <a:t>Na Starym Rynku naprzeciw Magistratu jazda kozacka natknęła się na niego i cięła szablą tak, iż ręka, która trzymała karabin wisiała na włosku. Kozacy w złości pokłuli go szablami tak, że podziurawiony był straszliwie i leżał brocząc krwią. Mieszkańcy usiłowali wciągnąć go do bramy, ale nieprzyjacielscy żołnierze im na to nie pozwolili. Dopiero po wielu godzinach matka znalazła go martwego i zakrwawionego, i przyniosła do domu.</a:t>
            </a:r>
          </a:p>
        </p:txBody>
      </p:sp>
    </p:spTree>
    <p:extLst>
      <p:ext uri="{BB962C8B-B14F-4D97-AF65-F5344CB8AC3E}">
        <p14:creationId xmlns:p14="http://schemas.microsoft.com/office/powerpoint/2010/main" xmlns="" val="1721249738"/>
      </p:ext>
    </p:extLst>
  </p:cSld>
  <p:clrMapOvr>
    <a:masterClrMapping/>
  </p:clrMapOvr>
  <mc:AlternateContent xmlns:mc="http://schemas.openxmlformats.org/markup-compatibility/2006">
    <mc:Choice xmlns:p14="http://schemas.microsoft.com/office/powerpoint/2010/main" xmlns="" Requires="p14">
      <p:transition spd="slow" p14:dur="5000" advClick="0" advTm="70000">
        <p:fade/>
      </p:transition>
    </mc:Choice>
    <mc:Fallback>
      <p:transition spd="slow" advClick="0" advTm="7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xmlns="" id="{0FBD6393-38A3-4200-BB83-B4B0EA2AA248}"/>
              </a:ext>
            </a:extLst>
          </p:cNvPr>
          <p:cNvSpPr txBox="1"/>
          <p:nvPr/>
        </p:nvSpPr>
        <p:spPr>
          <a:xfrm>
            <a:off x="519165" y="782121"/>
            <a:ext cx="11153670" cy="5293757"/>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wrap="square">
            <a:spAutoFit/>
          </a:bodyPr>
          <a:lstStyle/>
          <a:p>
            <a:pPr algn="ctr"/>
            <a:r>
              <a:rPr lang="pl-PL" sz="4000" dirty="0">
                <a:latin typeface="Monotype Corsiva" panose="03010101010201010101" pitchFamily="66" charset="0"/>
              </a:rPr>
              <a:t>Wśród odznaczonych Krzyżami Walecznych za udział w obronie Płocka w 1920 r. jest pięciu chłopców, których analogicznie do młodocianych obrońców Lwowa w 1918 r., można nazwać płockimi orlętami. Są to: </a:t>
            </a:r>
            <a:r>
              <a:rPr lang="pl-PL" sz="4000" b="1" dirty="0">
                <a:latin typeface="Monotype Corsiva" panose="03010101010201010101" pitchFamily="66" charset="0"/>
              </a:rPr>
              <a:t>Tadeusz Jeziorowski </a:t>
            </a:r>
            <a:r>
              <a:rPr lang="pl-PL" sz="4000" dirty="0">
                <a:latin typeface="Monotype Corsiva" panose="03010101010201010101" pitchFamily="66" charset="0"/>
              </a:rPr>
              <a:t>i </a:t>
            </a:r>
            <a:r>
              <a:rPr lang="pl-PL" sz="4000" b="1" dirty="0">
                <a:latin typeface="Monotype Corsiva" panose="03010101010201010101" pitchFamily="66" charset="0"/>
              </a:rPr>
              <a:t>Józef Kaczmarski</a:t>
            </a:r>
            <a:r>
              <a:rPr lang="pl-PL" sz="4000" dirty="0">
                <a:latin typeface="Monotype Corsiva" panose="03010101010201010101" pitchFamily="66" charset="0"/>
              </a:rPr>
              <a:t>, odznaczeni przez J. Piłsudskiego 10 kwietnia 1921 r. w czasie wizyty w Płocku, </a:t>
            </a:r>
            <a:r>
              <a:rPr lang="pl-PL" sz="4000" b="1" dirty="0">
                <a:latin typeface="Monotype Corsiva" panose="03010101010201010101" pitchFamily="66" charset="0"/>
              </a:rPr>
              <a:t>Jan Wichrowski </a:t>
            </a:r>
            <a:r>
              <a:rPr lang="pl-PL" sz="4000" dirty="0">
                <a:latin typeface="Monotype Corsiva" panose="03010101010201010101" pitchFamily="66" charset="0"/>
              </a:rPr>
              <a:t>oraz odznaczeni pośmiertnie </a:t>
            </a:r>
            <a:r>
              <a:rPr lang="pl-PL" sz="4000" b="1" dirty="0">
                <a:latin typeface="Monotype Corsiva" panose="03010101010201010101" pitchFamily="66" charset="0"/>
              </a:rPr>
              <a:t>Antoni Gradowski</a:t>
            </a:r>
            <a:r>
              <a:rPr lang="pl-PL" sz="4000" dirty="0">
                <a:latin typeface="Monotype Corsiva" panose="03010101010201010101" pitchFamily="66" charset="0"/>
              </a:rPr>
              <a:t> i </a:t>
            </a:r>
            <a:r>
              <a:rPr lang="pl-PL" sz="4000" b="1" dirty="0">
                <a:latin typeface="Monotype Corsiva" panose="03010101010201010101" pitchFamily="66" charset="0"/>
              </a:rPr>
              <a:t>Stefan Zawidzki</a:t>
            </a:r>
            <a:r>
              <a:rPr lang="pl-PL" sz="4000" dirty="0">
                <a:latin typeface="Monotype Corsiva" panose="03010101010201010101" pitchFamily="66" charset="0"/>
              </a:rPr>
              <a:t>.</a:t>
            </a:r>
          </a:p>
          <a:p>
            <a:endParaRPr lang="pl-PL" sz="1800" dirty="0">
              <a:latin typeface="Monotype Corsiva" panose="03010101010201010101" pitchFamily="66" charset="0"/>
            </a:endParaRPr>
          </a:p>
        </p:txBody>
      </p:sp>
    </p:spTree>
    <p:extLst>
      <p:ext uri="{BB962C8B-B14F-4D97-AF65-F5344CB8AC3E}">
        <p14:creationId xmlns:p14="http://schemas.microsoft.com/office/powerpoint/2010/main" xmlns="" val="3099268690"/>
      </p:ext>
    </p:extLst>
  </p:cSld>
  <p:clrMapOvr>
    <a:masterClrMapping/>
  </p:clrMapOvr>
  <mc:AlternateContent xmlns:mc="http://schemas.openxmlformats.org/markup-compatibility/2006">
    <mc:Choice xmlns:p14="http://schemas.microsoft.com/office/powerpoint/2010/main" xmlns="" Requires="p14">
      <p:transition spd="slow" p14:dur="5000" advClick="0" advTm="30000">
        <p:fade/>
      </p:transition>
    </mc:Choice>
    <mc:Fallback>
      <p:transition spd="slow" advClick="0" advTm="30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0D0C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685800" y="1456426"/>
            <a:ext cx="3425289" cy="3425289"/>
          </a:xfrm>
          <a:prstGeom prst="rect">
            <a:avLst/>
          </a:prstGeom>
        </p:spPr>
      </p:pic>
      <p:sp>
        <p:nvSpPr>
          <p:cNvPr id="3" name="TextBox 3"/>
          <p:cNvSpPr txBox="1"/>
          <p:nvPr/>
        </p:nvSpPr>
        <p:spPr>
          <a:xfrm>
            <a:off x="5631786" y="869950"/>
            <a:ext cx="6800342" cy="2589555"/>
          </a:xfrm>
          <a:prstGeom prst="rect">
            <a:avLst/>
          </a:prstGeom>
        </p:spPr>
        <p:txBody>
          <a:bodyPr lIns="0" tIns="0" rIns="0" bIns="0" rtlCol="0" anchor="t">
            <a:spAutoFit/>
          </a:bodyPr>
          <a:lstStyle/>
          <a:p>
            <a:pPr>
              <a:lnSpc>
                <a:spcPts val="10080"/>
              </a:lnSpc>
            </a:pPr>
            <a:r>
              <a:rPr lang="en-US" sz="8400">
                <a:solidFill>
                  <a:srgbClr val="03989E"/>
                </a:solidFill>
                <a:latin typeface="HK Grotesk Bold"/>
              </a:rPr>
              <a:t>Jurek Bitschan</a:t>
            </a:r>
          </a:p>
        </p:txBody>
      </p:sp>
      <p:sp>
        <p:nvSpPr>
          <p:cNvPr id="4" name="TextBox 4"/>
          <p:cNvSpPr txBox="1"/>
          <p:nvPr/>
        </p:nvSpPr>
        <p:spPr>
          <a:xfrm>
            <a:off x="10657064" y="679451"/>
            <a:ext cx="849137" cy="257699"/>
          </a:xfrm>
          <a:prstGeom prst="rect">
            <a:avLst/>
          </a:prstGeom>
        </p:spPr>
        <p:txBody>
          <a:bodyPr lIns="0" tIns="0" rIns="0" bIns="0" rtlCol="0" anchor="t">
            <a:spAutoFit/>
          </a:bodyPr>
          <a:lstStyle/>
          <a:p>
            <a:pPr algn="r">
              <a:lnSpc>
                <a:spcPts val="2000"/>
              </a:lnSpc>
            </a:pPr>
            <a:r>
              <a:rPr lang="en-US" sz="1700">
                <a:solidFill>
                  <a:srgbClr val="FFFFFF"/>
                </a:solidFill>
                <a:latin typeface="HK Grotesk Medium"/>
              </a:rPr>
              <a:t>1</a:t>
            </a:r>
          </a:p>
        </p:txBody>
      </p:sp>
      <p:sp>
        <p:nvSpPr>
          <p:cNvPr id="5" name="TextBox 5"/>
          <p:cNvSpPr txBox="1"/>
          <p:nvPr/>
        </p:nvSpPr>
        <p:spPr>
          <a:xfrm>
            <a:off x="11344771" y="5844554"/>
            <a:ext cx="481707" cy="1214948"/>
          </a:xfrm>
          <a:prstGeom prst="rect">
            <a:avLst/>
          </a:prstGeom>
        </p:spPr>
        <p:txBody>
          <a:bodyPr lIns="0" tIns="0" rIns="0" bIns="0" rtlCol="0" anchor="t">
            <a:spAutoFit/>
          </a:bodyPr>
          <a:lstStyle/>
          <a:p>
            <a:pPr algn="ctr">
              <a:lnSpc>
                <a:spcPts val="4853"/>
              </a:lnSpc>
            </a:pPr>
            <a:r>
              <a:rPr lang="en-US" sz="3500">
                <a:solidFill>
                  <a:srgbClr val="03989E"/>
                </a:solidFill>
                <a:latin typeface="Lora"/>
              </a:rPr>
              <a:t>8c</a:t>
            </a:r>
          </a:p>
        </p:txBody>
      </p:sp>
      <p:sp>
        <p:nvSpPr>
          <p:cNvPr id="6" name="TextBox 6"/>
          <p:cNvSpPr txBox="1"/>
          <p:nvPr/>
        </p:nvSpPr>
        <p:spPr>
          <a:xfrm>
            <a:off x="5217878" y="3479118"/>
            <a:ext cx="5863753" cy="605871"/>
          </a:xfrm>
          <a:prstGeom prst="rect">
            <a:avLst/>
          </a:prstGeom>
        </p:spPr>
        <p:txBody>
          <a:bodyPr lIns="0" tIns="0" rIns="0" bIns="0" rtlCol="0" anchor="t">
            <a:spAutoFit/>
          </a:bodyPr>
          <a:lstStyle/>
          <a:p>
            <a:pPr algn="ctr">
              <a:lnSpc>
                <a:spcPts val="4853"/>
              </a:lnSpc>
            </a:pPr>
            <a:r>
              <a:rPr lang="en-US" sz="3500">
                <a:solidFill>
                  <a:srgbClr val="03989E"/>
                </a:solidFill>
                <a:latin typeface="HK Grotesk Medium"/>
              </a:rPr>
              <a:t>             -   Lwowskie Orlątko</a:t>
            </a:r>
          </a:p>
        </p:txBody>
      </p:sp>
    </p:spTree>
    <p:extLst>
      <p:ext uri="{BB962C8B-B14F-4D97-AF65-F5344CB8AC3E}">
        <p14:creationId xmlns:p14="http://schemas.microsoft.com/office/powerpoint/2010/main" xmlns="" val="13351395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219940" y="220509"/>
            <a:ext cx="3012120" cy="3012108"/>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0605" r="-10605"/>
              </a:stretch>
            </a:blipFill>
          </p:spPr>
        </p:sp>
      </p:grpSp>
      <p:sp>
        <p:nvSpPr>
          <p:cNvPr id="4" name="AutoShape 4"/>
          <p:cNvSpPr/>
          <p:nvPr/>
        </p:nvSpPr>
        <p:spPr>
          <a:xfrm>
            <a:off x="685800" y="6140450"/>
            <a:ext cx="10820400" cy="0"/>
          </a:xfrm>
          <a:prstGeom prst="line">
            <a:avLst/>
          </a:prstGeom>
          <a:ln w="47625" cap="rnd">
            <a:solidFill>
              <a:srgbClr val="000000"/>
            </a:solidFill>
            <a:prstDash val="solid"/>
            <a:headEnd type="none" w="sm" len="sm"/>
            <a:tailEnd type="triangle" w="lg" len="med"/>
          </a:ln>
        </p:spPr>
      </p:sp>
      <p:sp>
        <p:nvSpPr>
          <p:cNvPr id="5" name="TextBox 5"/>
          <p:cNvSpPr txBox="1"/>
          <p:nvPr/>
        </p:nvSpPr>
        <p:spPr>
          <a:xfrm>
            <a:off x="3631952" y="988786"/>
            <a:ext cx="8320114" cy="4744889"/>
          </a:xfrm>
          <a:prstGeom prst="rect">
            <a:avLst/>
          </a:prstGeom>
        </p:spPr>
        <p:txBody>
          <a:bodyPr lIns="0" tIns="0" rIns="0" bIns="0" rtlCol="0" anchor="t">
            <a:spAutoFit/>
          </a:bodyPr>
          <a:lstStyle/>
          <a:p>
            <a:pPr algn="ctr">
              <a:lnSpc>
                <a:spcPts val="3694"/>
              </a:lnSpc>
              <a:spcBef>
                <a:spcPct val="0"/>
              </a:spcBef>
            </a:pPr>
            <a:r>
              <a:rPr lang="en-US" sz="3100">
                <a:solidFill>
                  <a:srgbClr val="201B1A"/>
                </a:solidFill>
                <a:latin typeface="Lora"/>
              </a:rPr>
              <a:t>Nie wyglądał na czternastoletniego ucznia IV klasy gimnazjalnej. Niewysoki, drobny, jeszcze dziecko. W II Rzeczypospolitej był bohaterem i wzorem polskiej młodzieży.</a:t>
            </a:r>
            <a:r>
              <a:rPr lang="en-US" sz="3100">
                <a:solidFill>
                  <a:srgbClr val="201B1A"/>
                </a:solidFill>
                <a:latin typeface="Lora Bold"/>
              </a:rPr>
              <a:t> Jurek Bitschan </a:t>
            </a:r>
            <a:r>
              <a:rPr lang="en-US" sz="3100">
                <a:solidFill>
                  <a:srgbClr val="201B1A"/>
                </a:solidFill>
                <a:latin typeface="Lora"/>
              </a:rPr>
              <a:t>- ''</a:t>
            </a:r>
            <a:r>
              <a:rPr lang="en-US" sz="3100">
                <a:solidFill>
                  <a:srgbClr val="201B1A"/>
                </a:solidFill>
                <a:latin typeface="Lora Bold"/>
              </a:rPr>
              <a:t>lwowskie orlątko</a:t>
            </a:r>
            <a:r>
              <a:rPr lang="en-US" sz="3100">
                <a:solidFill>
                  <a:srgbClr val="201B1A"/>
                </a:solidFill>
                <a:latin typeface="Lora"/>
              </a:rPr>
              <a:t>'' - jeden z najmłodszych obrońców miasta. Dzisiaj prawie zapomniany. Nie pochodził ze Lwowa, ale trwale wpisał się w historię tego miasta. Urodził się w 1904 r. w Piaskach koło Sosnowca.</a:t>
            </a:r>
          </a:p>
        </p:txBody>
      </p:sp>
    </p:spTree>
    <p:extLst>
      <p:ext uri="{BB962C8B-B14F-4D97-AF65-F5344CB8AC3E}">
        <p14:creationId xmlns:p14="http://schemas.microsoft.com/office/powerpoint/2010/main" xmlns="" val="3579000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0D0C9"/>
        </a:solidFill>
        <a:effectLst/>
      </p:bgPr>
    </p:bg>
    <p:spTree>
      <p:nvGrpSpPr>
        <p:cNvPr id="1" name=""/>
        <p:cNvGrpSpPr/>
        <p:nvPr/>
      </p:nvGrpSpPr>
      <p:grpSpPr>
        <a:xfrm>
          <a:off x="0" y="0"/>
          <a:ext cx="0" cy="0"/>
          <a:chOff x="0" y="0"/>
          <a:chExt cx="0" cy="0"/>
        </a:xfrm>
      </p:grpSpPr>
      <p:sp>
        <p:nvSpPr>
          <p:cNvPr id="2" name="AutoShape 2"/>
          <p:cNvSpPr/>
          <p:nvPr/>
        </p:nvSpPr>
        <p:spPr>
          <a:xfrm>
            <a:off x="767604" y="6066463"/>
            <a:ext cx="10820400" cy="0"/>
          </a:xfrm>
          <a:prstGeom prst="line">
            <a:avLst/>
          </a:prstGeom>
          <a:ln w="47625" cap="rnd">
            <a:solidFill>
              <a:srgbClr val="03989E"/>
            </a:solidFill>
            <a:prstDash val="solid"/>
            <a:headEnd type="diamond" w="lg" len="lg"/>
            <a:tailEnd type="diamond" w="lg" len="lg"/>
          </a:ln>
        </p:spPr>
      </p:sp>
      <p:pic>
        <p:nvPicPr>
          <p:cNvPr id="3" name="Picture 3"/>
          <p:cNvPicPr>
            <a:picLocks noChangeAspect="1"/>
          </p:cNvPicPr>
          <p:nvPr/>
        </p:nvPicPr>
        <p:blipFill>
          <a:blip r:embed="rId2"/>
          <a:srcRect/>
          <a:stretch>
            <a:fillRect/>
          </a:stretch>
        </p:blipFill>
        <p:spPr>
          <a:xfrm>
            <a:off x="469898" y="824312"/>
            <a:ext cx="2282194" cy="3409866"/>
          </a:xfrm>
          <a:prstGeom prst="rect">
            <a:avLst/>
          </a:prstGeom>
        </p:spPr>
      </p:pic>
      <p:sp>
        <p:nvSpPr>
          <p:cNvPr id="4" name="TextBox 4"/>
          <p:cNvSpPr txBox="1"/>
          <p:nvPr/>
        </p:nvSpPr>
        <p:spPr>
          <a:xfrm>
            <a:off x="3187235" y="679450"/>
            <a:ext cx="8512076" cy="1128514"/>
          </a:xfrm>
          <a:prstGeom prst="rect">
            <a:avLst/>
          </a:prstGeom>
        </p:spPr>
        <p:txBody>
          <a:bodyPr lIns="0" tIns="0" rIns="0" bIns="0" rtlCol="0" anchor="t">
            <a:spAutoFit/>
          </a:bodyPr>
          <a:lstStyle/>
          <a:p>
            <a:pPr algn="ctr">
              <a:lnSpc>
                <a:spcPts val="8800"/>
              </a:lnSpc>
              <a:spcBef>
                <a:spcPct val="0"/>
              </a:spcBef>
            </a:pPr>
            <a:r>
              <a:rPr lang="en-US" sz="7300">
                <a:solidFill>
                  <a:srgbClr val="03989E"/>
                </a:solidFill>
                <a:latin typeface="Cinzel"/>
              </a:rPr>
              <a:t>Orlęta Lwowskie</a:t>
            </a:r>
          </a:p>
        </p:txBody>
      </p:sp>
      <p:sp>
        <p:nvSpPr>
          <p:cNvPr id="5" name="TextBox 5"/>
          <p:cNvSpPr txBox="1"/>
          <p:nvPr/>
        </p:nvSpPr>
        <p:spPr>
          <a:xfrm>
            <a:off x="2955356" y="2835418"/>
            <a:ext cx="8975835" cy="1744067"/>
          </a:xfrm>
          <a:prstGeom prst="rect">
            <a:avLst/>
          </a:prstGeom>
        </p:spPr>
        <p:txBody>
          <a:bodyPr lIns="0" tIns="0" rIns="0" bIns="0" rtlCol="0" anchor="t">
            <a:spAutoFit/>
          </a:bodyPr>
          <a:lstStyle/>
          <a:p>
            <a:pPr algn="ctr">
              <a:lnSpc>
                <a:spcPts val="3370"/>
              </a:lnSpc>
              <a:spcBef>
                <a:spcPct val="0"/>
              </a:spcBef>
            </a:pPr>
            <a:r>
              <a:rPr lang="en-US" sz="2800">
                <a:solidFill>
                  <a:srgbClr val="201B1A"/>
                </a:solidFill>
                <a:latin typeface="Cinzel"/>
              </a:rPr>
              <a:t>Orlęta Lwowskie – określenie młodych obrońców polskiego Lwowa z lat 1918–1920, głównie w czasie wojny polsko-ukraińskiej (1918–1919), a także polsko-bolszewickiej (1920).</a:t>
            </a:r>
          </a:p>
        </p:txBody>
      </p:sp>
      <p:sp>
        <p:nvSpPr>
          <p:cNvPr id="6" name="TextBox 6"/>
          <p:cNvSpPr txBox="1"/>
          <p:nvPr/>
        </p:nvSpPr>
        <p:spPr>
          <a:xfrm>
            <a:off x="609548" y="4560236"/>
            <a:ext cx="2002893" cy="1000274"/>
          </a:xfrm>
          <a:prstGeom prst="rect">
            <a:avLst/>
          </a:prstGeom>
        </p:spPr>
        <p:txBody>
          <a:bodyPr lIns="0" tIns="0" rIns="0" bIns="0" rtlCol="0" anchor="t">
            <a:spAutoFit/>
          </a:bodyPr>
          <a:lstStyle/>
          <a:p>
            <a:pPr algn="ctr">
              <a:lnSpc>
                <a:spcPts val="2588"/>
              </a:lnSpc>
              <a:spcBef>
                <a:spcPct val="0"/>
              </a:spcBef>
            </a:pPr>
            <a:r>
              <a:rPr lang="en-US" sz="2200">
                <a:solidFill>
                  <a:srgbClr val="03989E"/>
                </a:solidFill>
                <a:latin typeface="Arsenal"/>
              </a:rPr>
              <a:t>Pomnik Orląt Lwowskich w Częstochowie</a:t>
            </a:r>
          </a:p>
        </p:txBody>
      </p:sp>
    </p:spTree>
    <p:extLst>
      <p:ext uri="{BB962C8B-B14F-4D97-AF65-F5344CB8AC3E}">
        <p14:creationId xmlns:p14="http://schemas.microsoft.com/office/powerpoint/2010/main" xmlns="" val="19021631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2" name="TextBox 2"/>
          <p:cNvSpPr txBox="1"/>
          <p:nvPr/>
        </p:nvSpPr>
        <p:spPr>
          <a:xfrm>
            <a:off x="4879518" y="874784"/>
            <a:ext cx="6626682" cy="5450210"/>
          </a:xfrm>
          <a:prstGeom prst="rect">
            <a:avLst/>
          </a:prstGeom>
        </p:spPr>
        <p:txBody>
          <a:bodyPr lIns="0" tIns="0" rIns="0" bIns="0" rtlCol="0" anchor="t">
            <a:spAutoFit/>
          </a:bodyPr>
          <a:lstStyle/>
          <a:p>
            <a:pPr algn="ctr">
              <a:lnSpc>
                <a:spcPts val="2523"/>
              </a:lnSpc>
              <a:spcBef>
                <a:spcPct val="0"/>
              </a:spcBef>
            </a:pPr>
            <a:r>
              <a:rPr lang="en-US" sz="2100">
                <a:solidFill>
                  <a:srgbClr val="FFFFFF"/>
                </a:solidFill>
                <a:latin typeface="Arimo"/>
              </a:rPr>
              <a:t>O mamo, otrzyj oczy</a:t>
            </a:r>
          </a:p>
          <a:p>
            <a:pPr algn="ctr">
              <a:lnSpc>
                <a:spcPts val="2523"/>
              </a:lnSpc>
              <a:spcBef>
                <a:spcPct val="0"/>
              </a:spcBef>
            </a:pPr>
            <a:r>
              <a:rPr lang="en-US" sz="2100">
                <a:solidFill>
                  <a:srgbClr val="FFFFFF"/>
                </a:solidFill>
                <a:latin typeface="Arimo"/>
              </a:rPr>
              <a:t> Z uśmiechem do mnie mów,</a:t>
            </a:r>
          </a:p>
          <a:p>
            <a:pPr algn="ctr">
              <a:lnSpc>
                <a:spcPts val="2523"/>
              </a:lnSpc>
              <a:spcBef>
                <a:spcPct val="0"/>
              </a:spcBef>
            </a:pPr>
            <a:r>
              <a:rPr lang="en-US" sz="2100">
                <a:solidFill>
                  <a:srgbClr val="FFFFFF"/>
                </a:solidFill>
                <a:latin typeface="Arimo"/>
              </a:rPr>
              <a:t> Ta krew, co z piersi broczy —</a:t>
            </a:r>
          </a:p>
          <a:p>
            <a:pPr algn="ctr">
              <a:lnSpc>
                <a:spcPts val="2523"/>
              </a:lnSpc>
              <a:spcBef>
                <a:spcPct val="0"/>
              </a:spcBef>
            </a:pPr>
            <a:r>
              <a:rPr lang="en-US" sz="2100">
                <a:solidFill>
                  <a:srgbClr val="FFFFFF"/>
                </a:solidFill>
                <a:latin typeface="Arimo"/>
              </a:rPr>
              <a:t> Ta krew — to za nasz Lwów!...</a:t>
            </a:r>
          </a:p>
          <a:p>
            <a:pPr algn="ctr">
              <a:lnSpc>
                <a:spcPts val="2523"/>
              </a:lnSpc>
              <a:spcBef>
                <a:spcPct val="0"/>
              </a:spcBef>
            </a:pPr>
            <a:r>
              <a:rPr lang="en-US" sz="2100">
                <a:solidFill>
                  <a:srgbClr val="FFFFFF"/>
                </a:solidFill>
                <a:latin typeface="Arimo"/>
              </a:rPr>
              <a:t> Ja biłem się tak samo</a:t>
            </a:r>
          </a:p>
          <a:p>
            <a:pPr algn="ctr">
              <a:lnSpc>
                <a:spcPts val="2523"/>
              </a:lnSpc>
              <a:spcBef>
                <a:spcPct val="0"/>
              </a:spcBef>
            </a:pPr>
            <a:r>
              <a:rPr lang="en-US" sz="2100">
                <a:solidFill>
                  <a:srgbClr val="FFFFFF"/>
                </a:solidFill>
                <a:latin typeface="Arimo"/>
              </a:rPr>
              <a:t> Jak starsi — mamo, chwal!...</a:t>
            </a:r>
          </a:p>
          <a:p>
            <a:pPr algn="ctr">
              <a:lnSpc>
                <a:spcPts val="2523"/>
              </a:lnSpc>
              <a:spcBef>
                <a:spcPct val="0"/>
              </a:spcBef>
            </a:pPr>
            <a:r>
              <a:rPr lang="en-US" sz="2100">
                <a:solidFill>
                  <a:srgbClr val="FFFFFF"/>
                </a:solidFill>
                <a:latin typeface="Arimo"/>
              </a:rPr>
              <a:t> Tylko mi Ciebie, mamo,</a:t>
            </a:r>
          </a:p>
          <a:p>
            <a:pPr algn="ctr">
              <a:lnSpc>
                <a:spcPts val="2523"/>
              </a:lnSpc>
              <a:spcBef>
                <a:spcPct val="0"/>
              </a:spcBef>
            </a:pPr>
            <a:r>
              <a:rPr lang="en-US" sz="2100">
                <a:solidFill>
                  <a:srgbClr val="FFFFFF"/>
                </a:solidFill>
                <a:latin typeface="Arimo"/>
              </a:rPr>
              <a:t> Tylko mi Polski żal!...</a:t>
            </a:r>
          </a:p>
          <a:p>
            <a:pPr algn="ctr">
              <a:lnSpc>
                <a:spcPts val="2523"/>
              </a:lnSpc>
              <a:spcBef>
                <a:spcPct val="0"/>
              </a:spcBef>
            </a:pPr>
            <a:endParaRPr lang="en-US" sz="2100">
              <a:solidFill>
                <a:srgbClr val="FFFFFF"/>
              </a:solidFill>
              <a:latin typeface="Arimo"/>
            </a:endParaRPr>
          </a:p>
          <a:p>
            <a:pPr algn="ctr">
              <a:lnSpc>
                <a:spcPts val="2523"/>
              </a:lnSpc>
              <a:spcBef>
                <a:spcPct val="0"/>
              </a:spcBef>
            </a:pPr>
            <a:r>
              <a:rPr lang="en-US" sz="2100">
                <a:solidFill>
                  <a:srgbClr val="FFFFFF"/>
                </a:solidFill>
                <a:latin typeface="Arimo"/>
              </a:rPr>
              <a:t> Z prawdziwym karabinem</a:t>
            </a:r>
          </a:p>
          <a:p>
            <a:pPr algn="ctr">
              <a:lnSpc>
                <a:spcPts val="2523"/>
              </a:lnSpc>
              <a:spcBef>
                <a:spcPct val="0"/>
              </a:spcBef>
            </a:pPr>
            <a:r>
              <a:rPr lang="en-US" sz="2100">
                <a:solidFill>
                  <a:srgbClr val="FFFFFF"/>
                </a:solidFill>
                <a:latin typeface="Arimo"/>
              </a:rPr>
              <a:t> U pierwszych stałem czat...</a:t>
            </a:r>
          </a:p>
          <a:p>
            <a:pPr algn="ctr">
              <a:lnSpc>
                <a:spcPts val="2523"/>
              </a:lnSpc>
              <a:spcBef>
                <a:spcPct val="0"/>
              </a:spcBef>
            </a:pPr>
            <a:r>
              <a:rPr lang="en-US" sz="2100">
                <a:solidFill>
                  <a:srgbClr val="FFFFFF"/>
                </a:solidFill>
                <a:latin typeface="Arimo"/>
              </a:rPr>
              <a:t> O, nie płacz nad twym synem,</a:t>
            </a:r>
          </a:p>
          <a:p>
            <a:pPr algn="ctr">
              <a:lnSpc>
                <a:spcPts val="2523"/>
              </a:lnSpc>
              <a:spcBef>
                <a:spcPct val="0"/>
              </a:spcBef>
            </a:pPr>
            <a:r>
              <a:rPr lang="en-US" sz="2100">
                <a:solidFill>
                  <a:srgbClr val="FFFFFF"/>
                </a:solidFill>
                <a:latin typeface="Arimo"/>
              </a:rPr>
              <a:t> Co za Ojczyznę padł!...</a:t>
            </a:r>
          </a:p>
          <a:p>
            <a:pPr algn="ctr">
              <a:lnSpc>
                <a:spcPts val="2523"/>
              </a:lnSpc>
              <a:spcBef>
                <a:spcPct val="0"/>
              </a:spcBef>
            </a:pPr>
            <a:r>
              <a:rPr lang="en-US" sz="2100">
                <a:solidFill>
                  <a:srgbClr val="FFFFFF"/>
                </a:solidFill>
                <a:latin typeface="Arimo"/>
              </a:rPr>
              <a:t> Z krwawą na kurtce plamą</a:t>
            </a:r>
          </a:p>
          <a:p>
            <a:pPr algn="ctr">
              <a:lnSpc>
                <a:spcPts val="2523"/>
              </a:lnSpc>
              <a:spcBef>
                <a:spcPct val="0"/>
              </a:spcBef>
            </a:pPr>
            <a:r>
              <a:rPr lang="en-US" sz="2100">
                <a:solidFill>
                  <a:srgbClr val="FFFFFF"/>
                </a:solidFill>
                <a:latin typeface="Arimo"/>
              </a:rPr>
              <a:t> Odchodzę dumny w dal...</a:t>
            </a:r>
          </a:p>
          <a:p>
            <a:pPr algn="ctr">
              <a:lnSpc>
                <a:spcPts val="2523"/>
              </a:lnSpc>
              <a:spcBef>
                <a:spcPct val="0"/>
              </a:spcBef>
            </a:pPr>
            <a:r>
              <a:rPr lang="en-US" sz="2100">
                <a:solidFill>
                  <a:srgbClr val="FFFFFF"/>
                </a:solidFill>
                <a:latin typeface="Arimo"/>
              </a:rPr>
              <a:t> Tylko mi Ciebie, mamo,</a:t>
            </a:r>
          </a:p>
          <a:p>
            <a:pPr algn="ctr">
              <a:lnSpc>
                <a:spcPts val="2523"/>
              </a:lnSpc>
              <a:spcBef>
                <a:spcPct val="0"/>
              </a:spcBef>
            </a:pPr>
            <a:r>
              <a:rPr lang="en-US" sz="2100">
                <a:solidFill>
                  <a:srgbClr val="FFFFFF"/>
                </a:solidFill>
                <a:latin typeface="Arimo"/>
              </a:rPr>
              <a:t> Tylko mi Polski żal...</a:t>
            </a:r>
          </a:p>
        </p:txBody>
      </p:sp>
      <p:grpSp>
        <p:nvGrpSpPr>
          <p:cNvPr id="3" name="Group 3"/>
          <p:cNvGrpSpPr>
            <a:grpSpLocks noChangeAspect="1"/>
          </p:cNvGrpSpPr>
          <p:nvPr/>
        </p:nvGrpSpPr>
        <p:grpSpPr>
          <a:xfrm>
            <a:off x="1364590" y="2563685"/>
            <a:ext cx="3652111" cy="3771900"/>
            <a:chOff x="0" y="0"/>
            <a:chExt cx="6350000" cy="6558280"/>
          </a:xfrm>
        </p:grpSpPr>
        <p:sp>
          <p:nvSpPr>
            <p:cNvPr id="4" name="Freeform 4"/>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2"/>
              <a:stretch>
                <a:fillRect l="-18906" r="-18906"/>
              </a:stretch>
            </a:blipFill>
          </p:spPr>
        </p:sp>
        <p:sp>
          <p:nvSpPr>
            <p:cNvPr id="5" name="Freeform 5"/>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2A2124"/>
            </a:solidFill>
          </p:spPr>
        </p:sp>
      </p:grpSp>
      <p:sp>
        <p:nvSpPr>
          <p:cNvPr id="6" name="TextBox 6"/>
          <p:cNvSpPr txBox="1"/>
          <p:nvPr/>
        </p:nvSpPr>
        <p:spPr>
          <a:xfrm>
            <a:off x="80746" y="296140"/>
            <a:ext cx="3512840" cy="3193182"/>
          </a:xfrm>
          <a:prstGeom prst="rect">
            <a:avLst/>
          </a:prstGeom>
        </p:spPr>
        <p:txBody>
          <a:bodyPr lIns="0" tIns="0" rIns="0" bIns="0" rtlCol="0" anchor="t">
            <a:spAutoFit/>
          </a:bodyPr>
          <a:lstStyle/>
          <a:p>
            <a:pPr algn="ctr">
              <a:lnSpc>
                <a:spcPts val="8400"/>
              </a:lnSpc>
            </a:pPr>
            <a:r>
              <a:rPr lang="en-US" sz="6000">
                <a:solidFill>
                  <a:srgbClr val="D0D0C9"/>
                </a:solidFill>
                <a:latin typeface="Cinzel"/>
              </a:rPr>
              <a:t>Orlątko</a:t>
            </a:r>
          </a:p>
          <a:p>
            <a:pPr algn="ctr">
              <a:lnSpc>
                <a:spcPts val="8400"/>
              </a:lnSpc>
            </a:pPr>
            <a:endParaRPr lang="en-US" sz="6000">
              <a:solidFill>
                <a:srgbClr val="D0D0C9"/>
              </a:solidFill>
              <a:latin typeface="Cinzel"/>
            </a:endParaRPr>
          </a:p>
        </p:txBody>
      </p:sp>
      <p:sp>
        <p:nvSpPr>
          <p:cNvPr id="7" name="TextBox 7"/>
          <p:cNvSpPr txBox="1"/>
          <p:nvPr/>
        </p:nvSpPr>
        <p:spPr>
          <a:xfrm>
            <a:off x="2147791" y="1299441"/>
            <a:ext cx="2752824" cy="499367"/>
          </a:xfrm>
          <a:prstGeom prst="rect">
            <a:avLst/>
          </a:prstGeom>
        </p:spPr>
        <p:txBody>
          <a:bodyPr lIns="0" tIns="0" rIns="0" bIns="0" rtlCol="0" anchor="t">
            <a:spAutoFit/>
          </a:bodyPr>
          <a:lstStyle/>
          <a:p>
            <a:pPr algn="ctr">
              <a:lnSpc>
                <a:spcPts val="4853"/>
              </a:lnSpc>
            </a:pPr>
            <a:r>
              <a:rPr lang="en-US" sz="800">
                <a:solidFill>
                  <a:srgbClr val="201B1A"/>
                </a:solidFill>
                <a:latin typeface="Bentham"/>
              </a:rPr>
              <a:t>Artur Oppman</a:t>
            </a:r>
          </a:p>
        </p:txBody>
      </p:sp>
    </p:spTree>
    <p:extLst>
      <p:ext uri="{BB962C8B-B14F-4D97-AF65-F5344CB8AC3E}">
        <p14:creationId xmlns:p14="http://schemas.microsoft.com/office/powerpoint/2010/main" xmlns="" val="78629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0D0C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rcRect/>
          <a:stretch>
            <a:fillRect/>
          </a:stretch>
        </p:blipFill>
        <p:spPr>
          <a:xfrm>
            <a:off x="1038311" y="5901760"/>
            <a:ext cx="4876800" cy="54088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xmlns="" val="0"/>
              </a:ext>
              <a:ext uri="{96DAC541-7B7A-43D3-8B79-37D633B846F1}">
                <asvg:svgBlip xmlns:asvg="http://schemas.microsoft.com/office/drawing/2016/SVG/main" xmlns="" r:embed="rId5"/>
              </a:ext>
            </a:extLst>
          </a:blip>
          <a:srcRect/>
          <a:stretch>
            <a:fillRect/>
          </a:stretch>
        </p:blipFill>
        <p:spPr>
          <a:xfrm>
            <a:off x="-1752600" y="4944134"/>
            <a:ext cx="4876800" cy="2456134"/>
          </a:xfrm>
          <a:prstGeom prst="rect">
            <a:avLst/>
          </a:prstGeom>
        </p:spPr>
      </p:pic>
      <p:sp>
        <p:nvSpPr>
          <p:cNvPr id="4" name="AutoShape 4"/>
          <p:cNvSpPr/>
          <p:nvPr/>
        </p:nvSpPr>
        <p:spPr>
          <a:xfrm>
            <a:off x="685800" y="3413125"/>
            <a:ext cx="10820400" cy="0"/>
          </a:xfrm>
          <a:prstGeom prst="line">
            <a:avLst/>
          </a:prstGeom>
          <a:ln w="47625" cap="rnd">
            <a:solidFill>
              <a:srgbClr val="03989E"/>
            </a:solidFill>
            <a:prstDash val="solid"/>
            <a:headEnd type="oval" w="lg" len="lg"/>
            <a:tailEnd type="oval" w="lg" len="lg"/>
          </a:ln>
        </p:spPr>
      </p:sp>
      <p:sp>
        <p:nvSpPr>
          <p:cNvPr id="5" name="TextBox 5"/>
          <p:cNvSpPr txBox="1"/>
          <p:nvPr/>
        </p:nvSpPr>
        <p:spPr>
          <a:xfrm>
            <a:off x="3627425" y="63500"/>
            <a:ext cx="4776346" cy="1077218"/>
          </a:xfrm>
          <a:prstGeom prst="rect">
            <a:avLst/>
          </a:prstGeom>
        </p:spPr>
        <p:txBody>
          <a:bodyPr wrap="square" lIns="0" tIns="0" rIns="0" bIns="0" rtlCol="0" anchor="t">
            <a:spAutoFit/>
          </a:bodyPr>
          <a:lstStyle/>
          <a:p>
            <a:pPr algn="ctr">
              <a:lnSpc>
                <a:spcPts val="8400"/>
              </a:lnSpc>
            </a:pPr>
            <a:r>
              <a:rPr lang="en-US" sz="6000" dirty="0" err="1">
                <a:solidFill>
                  <a:srgbClr val="03989E"/>
                </a:solidFill>
                <a:latin typeface="Bentham"/>
              </a:rPr>
              <a:t>Odznaczenia</a:t>
            </a:r>
            <a:endParaRPr lang="en-US" sz="6000" dirty="0">
              <a:solidFill>
                <a:srgbClr val="03989E"/>
              </a:solidFill>
              <a:latin typeface="Bentham"/>
            </a:endParaRPr>
          </a:p>
        </p:txBody>
      </p:sp>
      <p:sp>
        <p:nvSpPr>
          <p:cNvPr id="6" name="TextBox 6"/>
          <p:cNvSpPr txBox="1"/>
          <p:nvPr/>
        </p:nvSpPr>
        <p:spPr>
          <a:xfrm>
            <a:off x="69562" y="1830531"/>
            <a:ext cx="12052876" cy="1214179"/>
          </a:xfrm>
          <a:prstGeom prst="rect">
            <a:avLst/>
          </a:prstGeom>
        </p:spPr>
        <p:txBody>
          <a:bodyPr lIns="0" tIns="0" rIns="0" bIns="0" rtlCol="0" anchor="t">
            <a:spAutoFit/>
          </a:bodyPr>
          <a:lstStyle/>
          <a:p>
            <a:pPr algn="ctr">
              <a:lnSpc>
                <a:spcPts val="3162"/>
              </a:lnSpc>
              <a:spcBef>
                <a:spcPct val="0"/>
              </a:spcBef>
            </a:pPr>
            <a:r>
              <a:rPr lang="en-US" sz="2600">
                <a:solidFill>
                  <a:srgbClr val="000000"/>
                </a:solidFill>
                <a:latin typeface="Lora"/>
              </a:rPr>
              <a:t>- Rozporządzeniem Ministra Spraw Wojskowych Kazimierza Sosnkowskiego z 13 maja 1922 ochotnik Jerzy Bitschan został pośmiertnie odznaczony Krzyżem Walecznych za obronę Lwowa.</a:t>
            </a:r>
          </a:p>
        </p:txBody>
      </p:sp>
      <p:sp>
        <p:nvSpPr>
          <p:cNvPr id="7" name="TextBox 7"/>
          <p:cNvSpPr txBox="1"/>
          <p:nvPr/>
        </p:nvSpPr>
        <p:spPr>
          <a:xfrm>
            <a:off x="892568" y="3905512"/>
            <a:ext cx="11100324" cy="1214179"/>
          </a:xfrm>
          <a:prstGeom prst="rect">
            <a:avLst/>
          </a:prstGeom>
        </p:spPr>
        <p:txBody>
          <a:bodyPr lIns="0" tIns="0" rIns="0" bIns="0" rtlCol="0" anchor="t">
            <a:spAutoFit/>
          </a:bodyPr>
          <a:lstStyle/>
          <a:p>
            <a:pPr algn="ctr">
              <a:lnSpc>
                <a:spcPts val="3160"/>
              </a:lnSpc>
              <a:spcBef>
                <a:spcPct val="0"/>
              </a:spcBef>
            </a:pPr>
            <a:r>
              <a:rPr lang="en-US" sz="2600">
                <a:solidFill>
                  <a:srgbClr val="000000"/>
                </a:solidFill>
                <a:latin typeface="Lora"/>
              </a:rPr>
              <a:t>-Zarządzeniem prezydenta RP Ignacego Mościckiego z 22 kwietnia 1938 Jerzy Bitschan został pośmiertnie odznaczony Krzyżem Niepodległości za pracę w dziele odzyskania niepodległości.</a:t>
            </a:r>
          </a:p>
        </p:txBody>
      </p:sp>
    </p:spTree>
    <p:extLst>
      <p:ext uri="{BB962C8B-B14F-4D97-AF65-F5344CB8AC3E}">
        <p14:creationId xmlns:p14="http://schemas.microsoft.com/office/powerpoint/2010/main" xmlns="" val="1053022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8174816" y="228601"/>
            <a:ext cx="2986007" cy="2985995"/>
            <a:chOff x="0" y="0"/>
            <a:chExt cx="6350000" cy="6349975"/>
          </a:xfrm>
        </p:grpSpPr>
        <p:sp>
          <p:nvSpPr>
            <p:cNvPr id="3" name="Freeform 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16666" r="-16666"/>
              </a:stretch>
            </a:blipFill>
          </p:spPr>
        </p:sp>
      </p:grpSp>
      <p:sp>
        <p:nvSpPr>
          <p:cNvPr id="4" name="TextBox 4"/>
          <p:cNvSpPr txBox="1"/>
          <p:nvPr/>
        </p:nvSpPr>
        <p:spPr>
          <a:xfrm>
            <a:off x="2822427" y="114300"/>
            <a:ext cx="3547963" cy="2082750"/>
          </a:xfrm>
          <a:prstGeom prst="rect">
            <a:avLst/>
          </a:prstGeom>
        </p:spPr>
        <p:txBody>
          <a:bodyPr lIns="0" tIns="0" rIns="0" bIns="0" rtlCol="0" anchor="t">
            <a:spAutoFit/>
          </a:bodyPr>
          <a:lstStyle/>
          <a:p>
            <a:pPr algn="ctr">
              <a:lnSpc>
                <a:spcPts val="8400"/>
              </a:lnSpc>
            </a:pPr>
            <a:r>
              <a:rPr lang="en-US" sz="6000">
                <a:solidFill>
                  <a:srgbClr val="D0D0C9"/>
                </a:solidFill>
                <a:latin typeface="Lora"/>
              </a:rPr>
              <a:t>Ciekawe...</a:t>
            </a:r>
          </a:p>
        </p:txBody>
      </p:sp>
      <p:sp>
        <p:nvSpPr>
          <p:cNvPr id="5" name="TextBox 5"/>
          <p:cNvSpPr txBox="1"/>
          <p:nvPr/>
        </p:nvSpPr>
        <p:spPr>
          <a:xfrm>
            <a:off x="147637" y="1948561"/>
            <a:ext cx="4335959" cy="579005"/>
          </a:xfrm>
          <a:prstGeom prst="rect">
            <a:avLst/>
          </a:prstGeom>
        </p:spPr>
        <p:txBody>
          <a:bodyPr lIns="0" tIns="0" rIns="0" bIns="0" rtlCol="0" anchor="t">
            <a:spAutoFit/>
          </a:bodyPr>
          <a:lstStyle/>
          <a:p>
            <a:pPr algn="ctr">
              <a:lnSpc>
                <a:spcPts val="4663"/>
              </a:lnSpc>
              <a:spcBef>
                <a:spcPct val="0"/>
              </a:spcBef>
            </a:pPr>
            <a:r>
              <a:rPr lang="en-US" sz="3300">
                <a:solidFill>
                  <a:srgbClr val="000000"/>
                </a:solidFill>
                <a:latin typeface="Cinzel"/>
              </a:rPr>
              <a:t>Odważny żołnierz</a:t>
            </a:r>
          </a:p>
        </p:txBody>
      </p:sp>
      <p:sp>
        <p:nvSpPr>
          <p:cNvPr id="6" name="TextBox 6"/>
          <p:cNvSpPr txBox="1"/>
          <p:nvPr/>
        </p:nvSpPr>
        <p:spPr>
          <a:xfrm>
            <a:off x="685800" y="3365501"/>
            <a:ext cx="10475023" cy="2141099"/>
          </a:xfrm>
          <a:prstGeom prst="rect">
            <a:avLst/>
          </a:prstGeom>
        </p:spPr>
        <p:txBody>
          <a:bodyPr lIns="0" tIns="0" rIns="0" bIns="0" rtlCol="0" anchor="t">
            <a:spAutoFit/>
          </a:bodyPr>
          <a:lstStyle/>
          <a:p>
            <a:pPr algn="ctr">
              <a:lnSpc>
                <a:spcPts val="3399"/>
              </a:lnSpc>
              <a:spcBef>
                <a:spcPct val="0"/>
              </a:spcBef>
            </a:pPr>
            <a:r>
              <a:rPr lang="en-US" sz="2400">
                <a:solidFill>
                  <a:srgbClr val="FFFFFF"/>
                </a:solidFill>
                <a:latin typeface="Arimo Bold"/>
              </a:rPr>
              <a:t>W trzecim tygodniu walk o Lwów Jurek postanowił dołączyć do żołnierzy. W nocy z 20 na 21 listopada 1918 roku zostawił na stole list informujący rodziców o tym, że otrzymał już staranne wykształcenie i nadszedł czas, by wstąpił do wojska. Po ucieczce z domu dołączył do oddziału porucznika Stanisława Petry'ego.</a:t>
            </a:r>
          </a:p>
        </p:txBody>
      </p:sp>
      <p:sp>
        <p:nvSpPr>
          <p:cNvPr id="7" name="AutoShape 7"/>
          <p:cNvSpPr/>
          <p:nvPr/>
        </p:nvSpPr>
        <p:spPr>
          <a:xfrm>
            <a:off x="685800" y="5972429"/>
            <a:ext cx="10820400" cy="0"/>
          </a:xfrm>
          <a:prstGeom prst="line">
            <a:avLst/>
          </a:prstGeom>
          <a:ln w="47625" cap="rnd">
            <a:solidFill>
              <a:srgbClr val="000000"/>
            </a:solidFill>
            <a:prstDash val="sysDot"/>
            <a:headEnd type="triangle" w="lg" len="med"/>
            <a:tailEnd type="triangle" w="lg" len="med"/>
          </a:ln>
        </p:spPr>
      </p:sp>
    </p:spTree>
    <p:extLst>
      <p:ext uri="{BB962C8B-B14F-4D97-AF65-F5344CB8AC3E}">
        <p14:creationId xmlns:p14="http://schemas.microsoft.com/office/powerpoint/2010/main" xmlns="" val="14005621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0D0C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0" y="998482"/>
            <a:ext cx="3861272" cy="3771900"/>
            <a:chOff x="0" y="0"/>
            <a:chExt cx="4828540" cy="4716780"/>
          </a:xfrm>
        </p:grpSpPr>
        <p:sp>
          <p:nvSpPr>
            <p:cNvPr id="3"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2"/>
              <a:stretch>
                <a:fillRect l="-25735" r="-25735"/>
              </a:stretch>
            </a:blipFill>
          </p:spPr>
        </p:sp>
      </p:grpSp>
      <p:sp>
        <p:nvSpPr>
          <p:cNvPr id="4" name="TextBox 4"/>
          <p:cNvSpPr txBox="1"/>
          <p:nvPr/>
        </p:nvSpPr>
        <p:spPr>
          <a:xfrm>
            <a:off x="3861272" y="679450"/>
            <a:ext cx="7862512" cy="5728235"/>
          </a:xfrm>
          <a:prstGeom prst="rect">
            <a:avLst/>
          </a:prstGeom>
        </p:spPr>
        <p:txBody>
          <a:bodyPr lIns="0" tIns="0" rIns="0" bIns="0" rtlCol="0" anchor="t">
            <a:spAutoFit/>
          </a:bodyPr>
          <a:lstStyle/>
          <a:p>
            <a:pPr algn="ctr">
              <a:lnSpc>
                <a:spcPts val="3179"/>
              </a:lnSpc>
            </a:pPr>
            <a:endParaRPr/>
          </a:p>
          <a:p>
            <a:pPr algn="ctr">
              <a:lnSpc>
                <a:spcPts val="3179"/>
              </a:lnSpc>
            </a:pPr>
            <a:endParaRPr/>
          </a:p>
          <a:p>
            <a:pPr algn="ctr">
              <a:lnSpc>
                <a:spcPts val="3179"/>
              </a:lnSpc>
              <a:spcBef>
                <a:spcPct val="0"/>
              </a:spcBef>
            </a:pPr>
            <a:r>
              <a:rPr lang="en-US" sz="2600">
                <a:solidFill>
                  <a:srgbClr val="000000"/>
                </a:solidFill>
                <a:latin typeface="Lora"/>
              </a:rPr>
              <a:t>Już 21 listopada splotły się losy Cmentarza                                 Łyczakowskiego z przyszłym Cmentarzem Orląt.      W drugim etapie obrony Lwowa działania</a:t>
            </a:r>
          </a:p>
          <a:p>
            <a:pPr algn="ctr">
              <a:lnSpc>
                <a:spcPts val="3179"/>
              </a:lnSpc>
              <a:spcBef>
                <a:spcPct val="0"/>
              </a:spcBef>
            </a:pPr>
            <a:r>
              <a:rPr lang="en-US" sz="2600">
                <a:solidFill>
                  <a:srgbClr val="000000"/>
                </a:solidFill>
                <a:latin typeface="Lora"/>
              </a:rPr>
              <a:t> zbrojne toczyły się również na terenie Łyczakowa i cmentarza. </a:t>
            </a:r>
            <a:r>
              <a:rPr lang="en-US" sz="2600">
                <a:solidFill>
                  <a:srgbClr val="000000"/>
                </a:solidFill>
                <a:latin typeface="Lora Bold"/>
              </a:rPr>
              <a:t>To tu między nagrobkami, życie za ojczyznę oddał jeden z młodszych obrońców – harcerz i gimnazjalista, 14-letni Jurek Bitschan.</a:t>
            </a:r>
            <a:r>
              <a:rPr lang="en-US" sz="2600">
                <a:solidFill>
                  <a:srgbClr val="000000"/>
                </a:solidFill>
                <a:latin typeface="Lora"/>
              </a:rPr>
              <a:t> W walkach o Lwów wziął udział wbrew woli ojczyma, cenionego kulparkowskiego lekarza, Romana Zagórskiego.</a:t>
            </a:r>
          </a:p>
          <a:p>
            <a:pPr algn="ctr">
              <a:lnSpc>
                <a:spcPts val="3179"/>
              </a:lnSpc>
              <a:spcBef>
                <a:spcPct val="0"/>
              </a:spcBef>
            </a:pPr>
            <a:endParaRPr lang="en-US" sz="2600">
              <a:solidFill>
                <a:srgbClr val="000000"/>
              </a:solidFill>
              <a:latin typeface="Lora"/>
            </a:endParaRPr>
          </a:p>
          <a:p>
            <a:pPr algn="ctr">
              <a:lnSpc>
                <a:spcPts val="3179"/>
              </a:lnSpc>
              <a:spcBef>
                <a:spcPct val="0"/>
              </a:spcBef>
            </a:pPr>
            <a:endParaRPr lang="en-US" sz="2600">
              <a:solidFill>
                <a:srgbClr val="000000"/>
              </a:solidFill>
              <a:latin typeface="Lora"/>
            </a:endParaRPr>
          </a:p>
        </p:txBody>
      </p:sp>
      <p:sp>
        <p:nvSpPr>
          <p:cNvPr id="5" name="AutoShape 5"/>
          <p:cNvSpPr/>
          <p:nvPr/>
        </p:nvSpPr>
        <p:spPr>
          <a:xfrm>
            <a:off x="685800" y="5990129"/>
            <a:ext cx="10820400" cy="0"/>
          </a:xfrm>
          <a:prstGeom prst="line">
            <a:avLst/>
          </a:prstGeom>
          <a:ln w="47625" cap="rnd">
            <a:solidFill>
              <a:srgbClr val="03989E"/>
            </a:solidFill>
            <a:prstDash val="solid"/>
            <a:headEnd type="diamond" w="lg" len="lg"/>
            <a:tailEnd type="diamond" w="lg" len="lg"/>
          </a:ln>
        </p:spPr>
      </p:sp>
      <p:sp>
        <p:nvSpPr>
          <p:cNvPr id="6" name="TextBox 6"/>
          <p:cNvSpPr txBox="1"/>
          <p:nvPr/>
        </p:nvSpPr>
        <p:spPr>
          <a:xfrm>
            <a:off x="4180984" y="120650"/>
            <a:ext cx="2718097" cy="1038746"/>
          </a:xfrm>
          <a:prstGeom prst="rect">
            <a:avLst/>
          </a:prstGeom>
        </p:spPr>
        <p:txBody>
          <a:bodyPr lIns="0" tIns="0" rIns="0" bIns="0" rtlCol="0" anchor="t">
            <a:spAutoFit/>
          </a:bodyPr>
          <a:lstStyle/>
          <a:p>
            <a:pPr algn="ctr">
              <a:lnSpc>
                <a:spcPts val="8400"/>
              </a:lnSpc>
            </a:pPr>
            <a:r>
              <a:rPr lang="en-US" sz="6000">
                <a:solidFill>
                  <a:srgbClr val="03989E"/>
                </a:solidFill>
                <a:latin typeface="Cinzel"/>
              </a:rPr>
              <a:t>Śmierć</a:t>
            </a:r>
          </a:p>
        </p:txBody>
      </p:sp>
    </p:spTree>
    <p:extLst>
      <p:ext uri="{BB962C8B-B14F-4D97-AF65-F5344CB8AC3E}">
        <p14:creationId xmlns:p14="http://schemas.microsoft.com/office/powerpoint/2010/main" xmlns="" val="211328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3989E"/>
        </a:solidFill>
        <a:effectLst/>
      </p:bgPr>
    </p:bg>
    <p:spTree>
      <p:nvGrpSpPr>
        <p:cNvPr id="1" name=""/>
        <p:cNvGrpSpPr/>
        <p:nvPr/>
      </p:nvGrpSpPr>
      <p:grpSpPr>
        <a:xfrm>
          <a:off x="0" y="0"/>
          <a:ext cx="0" cy="0"/>
          <a:chOff x="0" y="0"/>
          <a:chExt cx="0" cy="0"/>
        </a:xfrm>
      </p:grpSpPr>
      <p:sp>
        <p:nvSpPr>
          <p:cNvPr id="2" name="TextBox 2"/>
          <p:cNvSpPr txBox="1"/>
          <p:nvPr/>
        </p:nvSpPr>
        <p:spPr>
          <a:xfrm>
            <a:off x="1304579" y="1631155"/>
            <a:ext cx="9056191" cy="1006558"/>
          </a:xfrm>
          <a:prstGeom prst="rect">
            <a:avLst/>
          </a:prstGeom>
        </p:spPr>
        <p:txBody>
          <a:bodyPr lIns="0" tIns="0" rIns="0" bIns="0" rtlCol="0" anchor="t">
            <a:spAutoFit/>
          </a:bodyPr>
          <a:lstStyle/>
          <a:p>
            <a:pPr algn="ctr">
              <a:lnSpc>
                <a:spcPts val="8400"/>
              </a:lnSpc>
            </a:pPr>
            <a:r>
              <a:rPr lang="en-US" sz="6000">
                <a:solidFill>
                  <a:srgbClr val="D0D0C9"/>
                </a:solidFill>
                <a:latin typeface="Open Sans Extra Bold"/>
              </a:rPr>
              <a:t>DZIĘKUJEMY ZA UWAGĘ</a:t>
            </a:r>
          </a:p>
        </p:txBody>
      </p:sp>
      <p:sp>
        <p:nvSpPr>
          <p:cNvPr id="3" name="TextBox 3"/>
          <p:cNvSpPr txBox="1"/>
          <p:nvPr/>
        </p:nvSpPr>
        <p:spPr>
          <a:xfrm>
            <a:off x="685800" y="4270090"/>
            <a:ext cx="10820400" cy="1038746"/>
          </a:xfrm>
          <a:prstGeom prst="rect">
            <a:avLst/>
          </a:prstGeom>
        </p:spPr>
        <p:txBody>
          <a:bodyPr lIns="0" tIns="0" rIns="0" bIns="0" rtlCol="0" anchor="t">
            <a:spAutoFit/>
          </a:bodyPr>
          <a:lstStyle/>
          <a:p>
            <a:pPr algn="ctr">
              <a:lnSpc>
                <a:spcPts val="8400"/>
              </a:lnSpc>
            </a:pPr>
            <a:r>
              <a:rPr lang="en-US" sz="6000">
                <a:solidFill>
                  <a:srgbClr val="000000"/>
                </a:solidFill>
                <a:latin typeface="Cinzel"/>
              </a:rPr>
              <a:t>Ku pamięci...           </a:t>
            </a:r>
            <a:r>
              <a:rPr lang="en-US" sz="6000">
                <a:solidFill>
                  <a:srgbClr val="D0D0C9"/>
                </a:solidFill>
                <a:latin typeface="Cinzel"/>
              </a:rPr>
              <a:t>8c</a:t>
            </a:r>
          </a:p>
        </p:txBody>
      </p:sp>
    </p:spTree>
    <p:extLst>
      <p:ext uri="{BB962C8B-B14F-4D97-AF65-F5344CB8AC3E}">
        <p14:creationId xmlns:p14="http://schemas.microsoft.com/office/powerpoint/2010/main" xmlns="" val="3280838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1CD7571F-24C0-4049-BA79-82596DDC70FF}"/>
              </a:ext>
            </a:extLst>
          </p:cNvPr>
          <p:cNvSpPr txBox="1">
            <a:spLocks noGrp="1"/>
          </p:cNvSpPr>
          <p:nvPr>
            <p:ph type="title" idx="4294967295"/>
          </p:nvPr>
        </p:nvSpPr>
        <p:spPr/>
        <p:txBody>
          <a:bodyPr/>
          <a:lstStyle/>
          <a:p>
            <a:pPr lvl="0" algn="ctr"/>
            <a:r>
              <a:rPr lang="pl-PL" b="1" dirty="0">
                <a:cs typeface="Calibri Light" pitchFamily="2"/>
              </a:rPr>
              <a:t>Cmentarz Orląt Lwowskich</a:t>
            </a:r>
          </a:p>
        </p:txBody>
      </p:sp>
      <p:pic>
        <p:nvPicPr>
          <p:cNvPr id="3" name="Obraz 7">
            <a:extLst>
              <a:ext uri="{FF2B5EF4-FFF2-40B4-BE49-F238E27FC236}">
                <a16:creationId xmlns:a16="http://schemas.microsoft.com/office/drawing/2014/main" xmlns="" id="{C2C8EFA9-8954-4C18-B8FD-FC49694EE1DC}"/>
              </a:ext>
            </a:extLst>
          </p:cNvPr>
          <p:cNvPicPr>
            <a:picLocks noChangeAspect="1"/>
          </p:cNvPicPr>
          <p:nvPr/>
        </p:nvPicPr>
        <p:blipFill>
          <a:blip r:embed="rId3">
            <a:lum/>
            <a:alphaModFix/>
          </a:blip>
          <a:srcRect/>
          <a:stretch>
            <a:fillRect/>
          </a:stretch>
        </p:blipFill>
        <p:spPr>
          <a:xfrm>
            <a:off x="2412360" y="1562760"/>
            <a:ext cx="7364160" cy="4890600"/>
          </a:xfrm>
          <a:prstGeom prst="rect">
            <a:avLst/>
          </a:prstGeom>
          <a:noFill/>
          <a:ln>
            <a:noFill/>
          </a:ln>
        </p:spPr>
      </p:pic>
      <p:sp>
        <p:nvSpPr>
          <p:cNvPr id="4" name="pole tekstowe 7">
            <a:extLst>
              <a:ext uri="{FF2B5EF4-FFF2-40B4-BE49-F238E27FC236}">
                <a16:creationId xmlns:a16="http://schemas.microsoft.com/office/drawing/2014/main" xmlns="" id="{B39D41AF-4D67-42BD-BE93-D985099E7024}"/>
              </a:ext>
            </a:extLst>
          </p:cNvPr>
          <p:cNvSpPr/>
          <p:nvPr/>
        </p:nvSpPr>
        <p:spPr>
          <a:xfrm>
            <a:off x="4724280" y="3200400"/>
            <a:ext cx="2742840" cy="3661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1440" tIns="45720" rIns="91440" bIns="45720" anchor="t" anchorCtr="0" compatLnSpc="0">
            <a:spAutoFit/>
          </a:bodyPr>
          <a:lstStyle/>
          <a:p>
            <a:pPr marL="0" marR="0" lvl="0" indent="0" algn="l" rtl="0" hangingPunct="1">
              <a:lnSpc>
                <a:spcPct val="100000"/>
              </a:lnSpc>
              <a:spcBef>
                <a:spcPts val="0"/>
              </a:spcBef>
              <a:spcAft>
                <a:spcPts val="0"/>
              </a:spcAft>
              <a:buNone/>
              <a:tabLst/>
              <a:defRPr sz="1800"/>
            </a:pPr>
            <a:r>
              <a:rPr lang="pl-PL" sz="1800" b="0" i="0" u="none" strike="noStrike" kern="1200" spc="0" dirty="0">
                <a:ln>
                  <a:noFill/>
                </a:ln>
                <a:solidFill>
                  <a:srgbClr val="000000"/>
                </a:solidFill>
                <a:latin typeface="Calibri" pitchFamily="18"/>
                <a:ea typeface="Microsoft YaHei" pitchFamily="2"/>
                <a:cs typeface="Arial" pitchFamily="2"/>
              </a:rPr>
              <a:t>Kliknij, aby dodać tekst</a:t>
            </a:r>
          </a:p>
        </p:txBody>
      </p:sp>
    </p:spTree>
    <p:extLst>
      <p:ext uri="{BB962C8B-B14F-4D97-AF65-F5344CB8AC3E}">
        <p14:creationId xmlns:p14="http://schemas.microsoft.com/office/powerpoint/2010/main" xmlns="" val="2337680436"/>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1"/>
            <a:ext cx="4244878" cy="5306096"/>
          </a:xfrm>
          <a:prstGeom prst="rect">
            <a:avLst/>
          </a:prstGeom>
        </p:spPr>
      </p:pic>
      <p:sp>
        <p:nvSpPr>
          <p:cNvPr id="5" name="Prostokąt 4"/>
          <p:cNvSpPr/>
          <p:nvPr/>
        </p:nvSpPr>
        <p:spPr>
          <a:xfrm>
            <a:off x="2860675" y="2760093"/>
            <a:ext cx="7955138" cy="923330"/>
          </a:xfrm>
          <a:prstGeom prst="rect">
            <a:avLst/>
          </a:prstGeom>
          <a:noFill/>
        </p:spPr>
        <p:txBody>
          <a:bodyPr wrap="square" lIns="91440" tIns="45720" rIns="91440" bIns="45720">
            <a:spAutoFit/>
          </a:bodyPr>
          <a:lstStyle/>
          <a:p>
            <a:pPr algn="ctr"/>
            <a:r>
              <a:rPr lang="pl-PL" sz="5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Emil </a:t>
            </a:r>
            <a:r>
              <a:rPr lang="pl-PL" sz="5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Barchański</a:t>
            </a:r>
            <a:endParaRPr lang="pl-P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Prostokąt 5"/>
          <p:cNvSpPr/>
          <p:nvPr/>
        </p:nvSpPr>
        <p:spPr>
          <a:xfrm>
            <a:off x="7963719" y="4867553"/>
            <a:ext cx="3095719" cy="923330"/>
          </a:xfrm>
          <a:prstGeom prst="rect">
            <a:avLst/>
          </a:prstGeom>
          <a:noFill/>
        </p:spPr>
        <p:txBody>
          <a:bodyPr wrap="none" lIns="91440" tIns="45720" rIns="91440" bIns="45720">
            <a:spAutoFit/>
          </a:bodyPr>
          <a:lstStyle/>
          <a:p>
            <a:pPr algn="ctr"/>
            <a:r>
              <a:rPr lang="pl-P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Klasa </a:t>
            </a:r>
            <a:r>
              <a:rPr lang="pl-PL" sz="54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VIIa</a:t>
            </a:r>
            <a:endParaRPr lang="pl-P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8" name="AutoShape 2" descr="Śmierć za zamach na pomnik Dzierżyńskiego - mały sabotaż czasu stanu  wojennego - Historia - polskieradio.pl"/>
          <p:cNvSpPr>
            <a:spLocks noChangeAspect="1" noChangeArrowheads="1"/>
          </p:cNvSpPr>
          <p:nvPr/>
        </p:nvSpPr>
        <p:spPr bwMode="auto">
          <a:xfrm>
            <a:off x="155575" y="-669925"/>
            <a:ext cx="2552700" cy="14001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9" name="AutoShape 4" descr="Śmierć za zamach na pomnik Dzierżyńskiego - mały sabotaż czasu stanu  wojennego - Historia - polskieradio.pl"/>
          <p:cNvSpPr>
            <a:spLocks noChangeAspect="1" noChangeArrowheads="1"/>
          </p:cNvSpPr>
          <p:nvPr/>
        </p:nvSpPr>
        <p:spPr bwMode="auto">
          <a:xfrm>
            <a:off x="307975" y="-517525"/>
            <a:ext cx="2552700" cy="1400175"/>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pic>
        <p:nvPicPr>
          <p:cNvPr id="3078" name="Picture 6" descr="EMIL BARCHAŃSKI: OSTATNIA OFIARA DZIERŻYŃSKIEGO? - ARTYKUŁY - Pamięć.pl -  portal edukacyjny IPN"/>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050681" y="4181910"/>
            <a:ext cx="3381809" cy="2029086"/>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src=&quot;http://static.prsa.pl/3ab8a157-2f35-48fb-bac0-16cf62734030.file&quot;"/>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694389" y="168275"/>
            <a:ext cx="6315075" cy="142875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pole tekstowe 6"/>
          <p:cNvSpPr txBox="1"/>
          <p:nvPr/>
        </p:nvSpPr>
        <p:spPr>
          <a:xfrm>
            <a:off x="6144740" y="1582133"/>
            <a:ext cx="5143287" cy="400110"/>
          </a:xfrm>
          <a:prstGeom prst="rect">
            <a:avLst/>
          </a:prstGeom>
          <a:noFill/>
        </p:spPr>
        <p:txBody>
          <a:bodyPr wrap="square" rtlCol="0">
            <a:spAutoFit/>
          </a:bodyPr>
          <a:lstStyle/>
          <a:p>
            <a:r>
              <a:rPr lang="pl-PL" b="1" dirty="0">
                <a:latin typeface="Times New Roman" panose="02020603050405020304" pitchFamily="18" charset="0"/>
                <a:cs typeface="Times New Roman" panose="02020603050405020304" pitchFamily="18" charset="0"/>
              </a:rPr>
              <a:t>„</a:t>
            </a:r>
            <a:r>
              <a:rPr lang="pl-PL" sz="2000" b="1" dirty="0">
                <a:latin typeface="Times New Roman" panose="02020603050405020304" pitchFamily="18" charset="0"/>
                <a:cs typeface="Times New Roman" panose="02020603050405020304" pitchFamily="18" charset="0"/>
              </a:rPr>
              <a:t>Mieli tyle lat co my, a byli już bohaterami</a:t>
            </a:r>
            <a:r>
              <a:rPr lang="pl-PL"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3883428353"/>
      </p:ext>
    </p:extLst>
  </p:cSld>
  <p:clrMapOvr>
    <a:masterClrMapping/>
  </p:clrMapOvr>
  <mc:AlternateContent xmlns:mc="http://schemas.openxmlformats.org/markup-compatibility/2006">
    <mc:Choice xmlns:p14="http://schemas.microsoft.com/office/powerpoint/2010/main" xmlns="" Requires="p14">
      <p:transition spd="slow" p14:dur="800">
        <p:circle/>
      </p:transition>
    </mc:Choice>
    <mc:Fallback>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5367646" y="1306285"/>
            <a:ext cx="6626432" cy="6063198"/>
          </a:xfrm>
          <a:prstGeom prst="rect">
            <a:avLst/>
          </a:prstGeom>
          <a:noFill/>
        </p:spPr>
        <p:txBody>
          <a:bodyPr wrap="square" lIns="91440" tIns="45720" rIns="91440" bIns="45720">
            <a:spAutoFit/>
          </a:bodyPr>
          <a:lstStyle/>
          <a:p>
            <a:pPr algn="ct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Emil</a:t>
            </a:r>
            <a:r>
              <a:rPr lang="pl-P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Piotr </a:t>
            </a:r>
            <a:r>
              <a:rPr lang="pl-PL" sz="40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Barchański</a:t>
            </a: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t>
            </a:r>
            <a:b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urodził się </a:t>
            </a:r>
            <a:b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6 czerwca1965 roku </a:t>
            </a:r>
          </a:p>
          <a:p>
            <a:pPr algn="ct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 zmarł 3 czerwca 1982. </a:t>
            </a:r>
            <a:b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Był on uczniem Liceum</a:t>
            </a:r>
            <a:b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Ogólnokształcącego </a:t>
            </a:r>
            <a:b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im. Mikołaja Reja </a:t>
            </a:r>
            <a:b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40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 Warszawie.</a:t>
            </a:r>
          </a:p>
          <a:p>
            <a:pPr algn="ctr"/>
            <a:endParaRPr lang="pl-PL"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7" name="Picture 6" descr="Emil Barchański – najmłodsza ofiara stanu wojennego"/>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1853" t="21345" b="24010"/>
          <a:stretch/>
        </p:blipFill>
        <p:spPr bwMode="auto">
          <a:xfrm>
            <a:off x="711928" y="0"/>
            <a:ext cx="4826831" cy="4678878"/>
          </a:xfrm>
          <a:prstGeom prst="rect">
            <a:avLst/>
          </a:prstGeom>
          <a:noFill/>
          <a:extLst>
            <a:ext uri="{909E8E84-426E-40DD-AFC4-6F175D3DCCD1}">
              <a14:hiddenFill xmlns:a14="http://schemas.microsoft.com/office/drawing/2010/main" xmlns="">
                <a:solidFill>
                  <a:srgbClr val="FFFFFF"/>
                </a:solidFill>
              </a14:hiddenFill>
            </a:ext>
          </a:extLst>
        </p:spPr>
      </p:pic>
      <p:sp>
        <p:nvSpPr>
          <p:cNvPr id="4" name="Schemat blokowy: proces alternatywny 3"/>
          <p:cNvSpPr/>
          <p:nvPr/>
        </p:nvSpPr>
        <p:spPr>
          <a:xfrm>
            <a:off x="1070912" y="4821382"/>
            <a:ext cx="4108862" cy="427512"/>
          </a:xfrm>
          <a:prstGeom prst="flowChartAlternateProcess">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t>"</a:t>
            </a:r>
            <a:r>
              <a:rPr lang="pl-PL" sz="1400" b="1" dirty="0">
                <a:solidFill>
                  <a:schemeClr val="tx1"/>
                </a:solidFill>
                <a:latin typeface="Times New Roman" panose="02020603050405020304" pitchFamily="18" charset="0"/>
                <a:cs typeface="Times New Roman" panose="02020603050405020304" pitchFamily="18" charset="0"/>
              </a:rPr>
              <a:t>Wrócę, kiedy słońce już nie będzie mi potrzebne"</a:t>
            </a:r>
          </a:p>
        </p:txBody>
      </p:sp>
      <p:sp>
        <p:nvSpPr>
          <p:cNvPr id="8" name="Objaśnienie w chmurce 7"/>
          <p:cNvSpPr/>
          <p:nvPr/>
        </p:nvSpPr>
        <p:spPr>
          <a:xfrm>
            <a:off x="9013371" y="213756"/>
            <a:ext cx="2850078" cy="997527"/>
          </a:xfrm>
          <a:prstGeom prst="cloudCallout">
            <a:avLst>
              <a:gd name="adj1" fmla="val -64149"/>
              <a:gd name="adj2" fmla="val 92262"/>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pl-PL" sz="4000" b="1" dirty="0">
                <a:solidFill>
                  <a:schemeClr val="tx1"/>
                </a:solidFill>
              </a:rPr>
              <a:t>17 lat</a:t>
            </a:r>
          </a:p>
        </p:txBody>
      </p:sp>
    </p:spTree>
    <p:extLst>
      <p:ext uri="{BB962C8B-B14F-4D97-AF65-F5344CB8AC3E}">
        <p14:creationId xmlns:p14="http://schemas.microsoft.com/office/powerpoint/2010/main" xmlns="" val="12139190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2">
            <a:extLst>
              <a:ext uri="{FF2B5EF4-FFF2-40B4-BE49-F238E27FC236}">
                <a16:creationId xmlns:a16="http://schemas.microsoft.com/office/drawing/2014/main" xmlns="" id="{4257D548-29E8-45DF-BEEF-E57FEE740C27}"/>
              </a:ext>
            </a:extLst>
          </p:cNvPr>
          <p:cNvSpPr>
            <a:spLocks noGrp="1"/>
          </p:cNvSpPr>
          <p:nvPr>
            <p:ph sz="quarter" idx="4294967295"/>
          </p:nvPr>
        </p:nvSpPr>
        <p:spPr>
          <a:xfrm>
            <a:off x="794303" y="4545339"/>
            <a:ext cx="10394707" cy="3311189"/>
          </a:xfrm>
          <a:prstGeom prst="rect">
            <a:avLst/>
          </a:prstGeom>
        </p:spPr>
        <p:txBody>
          <a:bodyPr/>
          <a:lstStyle/>
          <a:p>
            <a:pPr>
              <a:buFont typeface="Wingdings" panose="05000000000000000000" pitchFamily="2" charset="2"/>
              <a:buChar char="ü"/>
            </a:pPr>
            <a:r>
              <a:rPr lang="pl-PL"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Tata – Jerzy </a:t>
            </a:r>
            <a:r>
              <a:rPr lang="pl-PL" sz="2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Wardęcki</a:t>
            </a:r>
            <a:r>
              <a:rPr lang="pl-PL"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 malarz,</a:t>
            </a:r>
            <a:endParaRPr lang="pl-PL" sz="2400" b="1" dirty="0">
              <a:latin typeface="Times New Roman" panose="02020603050405020304" pitchFamily="18" charset="0"/>
              <a:cs typeface="Times New Roman" panose="02020603050405020304" pitchFamily="18" charset="0"/>
            </a:endParaRPr>
          </a:p>
          <a:p>
            <a:pPr>
              <a:buFont typeface="Wingdings" panose="05000000000000000000" pitchFamily="2" charset="2"/>
              <a:buChar char="ü"/>
            </a:pPr>
            <a:r>
              <a:rPr lang="pl-PL" sz="24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Mama – Krystyna </a:t>
            </a:r>
            <a:r>
              <a:rPr lang="pl-PL" sz="24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Barchańska</a:t>
            </a:r>
            <a:r>
              <a:rPr lang="pl-PL" sz="2400" b="1" dirty="0">
                <a:latin typeface="Times New Roman" panose="02020603050405020304" pitchFamily="18" charset="0"/>
                <a:cs typeface="Times New Roman" panose="02020603050405020304" pitchFamily="18" charset="0"/>
              </a:rPr>
              <a:t>.</a:t>
            </a:r>
          </a:p>
        </p:txBody>
      </p:sp>
      <p:pic>
        <p:nvPicPr>
          <p:cNvPr id="1026" name="Picture 2" descr="https://kombatanci.gov.pl/images/igallery/resized/301-400/DSC_0152-303-819-600-100.jpg"/>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44265"/>
          <a:stretch/>
        </p:blipFill>
        <p:spPr bwMode="auto">
          <a:xfrm>
            <a:off x="6982843" y="1050125"/>
            <a:ext cx="4116627" cy="491501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Ofiary stanu wojennego. Pamiętam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96962" y="467219"/>
            <a:ext cx="3253863" cy="388378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205432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orum Młodych PiS on Twitter: &amp;quot;Emil Barchański to najmłodsza ofiara  #StanWojenny. Zginął na 3 dni przed 17. urodzinami. Za jego śmierć są  najprawdopodobniej odpowiedzialni oficerowie Służby Bezpieczeństwa. Do dziś  nie wyjaśniono w"/>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271854" y="188971"/>
            <a:ext cx="7162462" cy="633465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Objaśnienie prostokątne zaokrąglone 6"/>
          <p:cNvSpPr/>
          <p:nvPr/>
        </p:nvSpPr>
        <p:spPr>
          <a:xfrm>
            <a:off x="8434316" y="188972"/>
            <a:ext cx="3493828" cy="3536868"/>
          </a:xfrm>
          <a:prstGeom prst="wedgeRoundRectCallout">
            <a:avLst>
              <a:gd name="adj1" fmla="val -147231"/>
              <a:gd name="adj2" fmla="val 41706"/>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pl-PL" dirty="0"/>
          </a:p>
        </p:txBody>
      </p:sp>
      <p:sp>
        <p:nvSpPr>
          <p:cNvPr id="8" name="Prostokąt 7"/>
          <p:cNvSpPr/>
          <p:nvPr/>
        </p:nvSpPr>
        <p:spPr>
          <a:xfrm>
            <a:off x="8625386" y="509393"/>
            <a:ext cx="3179928" cy="2585323"/>
          </a:xfrm>
          <a:prstGeom prst="rect">
            <a:avLst/>
          </a:prstGeom>
          <a:noFill/>
        </p:spPr>
        <p:txBody>
          <a:bodyPr wrap="square" lIns="91440" tIns="45720" rIns="91440" bIns="45720">
            <a:spAutoFit/>
          </a:bodyPr>
          <a:lstStyle/>
          <a:p>
            <a:pPr algn="ctr"/>
            <a: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t>W 1981 założył szkolny kabaret „Wywrotowiec”</a:t>
            </a:r>
            <a:b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br>
            <a:r>
              <a:rPr lang="pl-PL"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t> </a:t>
            </a:r>
            <a: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t>i wydawał pismo </a:t>
            </a:r>
            <a:b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br>
            <a: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t>satyryczno-polityczne „Kabel”.</a:t>
            </a:r>
            <a:b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br>
            <a: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t> 13 grudnia 1981 –</a:t>
            </a:r>
            <a:b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br>
            <a: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latin typeface="Andalus" panose="02020603050405020304" pitchFamily="18" charset="-78"/>
                <a:cs typeface="Andalus" panose="02020603050405020304" pitchFamily="18" charset="-78"/>
              </a:rPr>
              <a:t> po wprowadzeniu stanu wojennego zaczął prowadzić działalność konspiracyjną w grupie „Piłsudczycy</a:t>
            </a:r>
            <a:r>
              <a:rPr lang="pl-PL"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ndalus" panose="02020603050405020304" pitchFamily="18" charset="-78"/>
                <a:cs typeface="Andalus" panose="02020603050405020304" pitchFamily="18" charset="-78"/>
              </a:rPr>
              <a:t>”. </a:t>
            </a:r>
          </a:p>
        </p:txBody>
      </p:sp>
    </p:spTree>
    <p:extLst>
      <p:ext uri="{BB962C8B-B14F-4D97-AF65-F5344CB8AC3E}">
        <p14:creationId xmlns:p14="http://schemas.microsoft.com/office/powerpoint/2010/main" xmlns="" val="29085416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506680" y="2115402"/>
            <a:ext cx="6972293" cy="4462760"/>
          </a:xfrm>
          <a:prstGeom prst="rect">
            <a:avLst/>
          </a:prstGeom>
          <a:noFill/>
        </p:spPr>
        <p:txBody>
          <a:bodyPr wrap="square" lIns="91440" tIns="45720" rIns="91440" bIns="45720">
            <a:spAutoFit/>
          </a:bodyPr>
          <a:lstStyle/>
          <a:p>
            <a:pPr algn="ctr"/>
            <a: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Na początku maja 1982 wziął udział </a:t>
            </a:r>
            <a:b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 demokracjach organizowanych przez podziemne struktury „Solidarności”. </a:t>
            </a:r>
            <a:b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17 maja został wezwany do sądu </a:t>
            </a:r>
            <a:b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 charakterze świadka w sprawie swojego starszego szkolnego kolegi – Tomasza </a:t>
            </a:r>
            <a:r>
              <a:rPr lang="pl-PL" sz="28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Sokolewicza</a:t>
            </a:r>
            <a: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W czasie śledztwa </a:t>
            </a:r>
            <a:r>
              <a:rPr lang="pl-PL" sz="28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Barchański</a:t>
            </a:r>
            <a: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został zmuszony biciem do podpisania nieprawdziwych zeznań w sprawie </a:t>
            </a:r>
            <a:r>
              <a:rPr lang="pl-PL" sz="28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Sokolewicza</a:t>
            </a:r>
            <a:r>
              <a:rPr lang="pl-PL"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t>
            </a:r>
          </a:p>
        </p:txBody>
      </p:sp>
      <p:pic>
        <p:nvPicPr>
          <p:cNvPr id="6146" name="Picture 2" descr="src=&quot;http://static.prsa.pl/3ab8a157-2f35-48fb-bac0-16cf62734030.file&quot;"/>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800426" y="109848"/>
            <a:ext cx="6315075" cy="142875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Emil Barchański: ostatnia ofiara Dzierżyńskiego? - Stan wojenny -  Przystanek Historia"/>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34671" r="28761" b="16561"/>
          <a:stretch/>
        </p:blipFill>
        <p:spPr bwMode="auto">
          <a:xfrm rot="940221">
            <a:off x="8224511" y="375869"/>
            <a:ext cx="3111690" cy="2928851"/>
          </a:xfrm>
          <a:prstGeom prst="rect">
            <a:avLst/>
          </a:prstGeom>
          <a:noFill/>
          <a:extLst>
            <a:ext uri="{909E8E84-426E-40DD-AFC4-6F175D3DCCD1}">
              <a14:hiddenFill xmlns:a14="http://schemas.microsoft.com/office/drawing/2010/main" xmlns="">
                <a:solidFill>
                  <a:srgbClr val="FFFFFF"/>
                </a:solidFill>
              </a14:hiddenFill>
            </a:ext>
          </a:extLst>
        </p:spPr>
      </p:pic>
      <p:sp>
        <p:nvSpPr>
          <p:cNvPr id="5" name="Objaśnienie prostokątne zaokrąglone 4"/>
          <p:cNvSpPr/>
          <p:nvPr/>
        </p:nvSpPr>
        <p:spPr>
          <a:xfrm>
            <a:off x="8186529" y="3846837"/>
            <a:ext cx="3487388" cy="2731325"/>
          </a:xfrm>
          <a:prstGeom prst="wedgeRoundRectCallout">
            <a:avLst>
              <a:gd name="adj1" fmla="val -84236"/>
              <a:gd name="adj2" fmla="val -12846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pl-PL" sz="1600" dirty="0">
                <a:latin typeface="Times New Roman" panose="02020603050405020304" pitchFamily="18" charset="0"/>
                <a:cs typeface="Times New Roman" panose="02020603050405020304" pitchFamily="18" charset="0"/>
              </a:rPr>
              <a:t>Warszawscy licealiści wzorowali </a:t>
            </a:r>
            <a:br>
              <a:rPr lang="pl-PL" sz="1600" dirty="0">
                <a:latin typeface="Times New Roman" panose="02020603050405020304" pitchFamily="18" charset="0"/>
                <a:cs typeface="Times New Roman" panose="02020603050405020304" pitchFamily="18" charset="0"/>
              </a:rPr>
            </a:br>
            <a:r>
              <a:rPr lang="pl-PL" sz="1600" dirty="0">
                <a:latin typeface="Times New Roman" panose="02020603050405020304" pitchFamily="18" charset="0"/>
                <a:cs typeface="Times New Roman" panose="02020603050405020304" pitchFamily="18" charset="0"/>
              </a:rPr>
              <a:t>się na metodach konspiracji Armii Krajowej, na małym sabotażu harcerzy Szarych Szeregów działających w czasie II wojny światowej. W komunikowaniu się między sobą posługiwali się wyłącznie pseudonimami,</a:t>
            </a:r>
            <a:br>
              <a:rPr lang="pl-PL" sz="1600" dirty="0">
                <a:latin typeface="Times New Roman" panose="02020603050405020304" pitchFamily="18" charset="0"/>
                <a:cs typeface="Times New Roman" panose="02020603050405020304" pitchFamily="18" charset="0"/>
              </a:rPr>
            </a:br>
            <a:r>
              <a:rPr lang="pl-PL" sz="1600" dirty="0">
                <a:latin typeface="Times New Roman" panose="02020603050405020304" pitchFamily="18" charset="0"/>
                <a:cs typeface="Times New Roman" panose="02020603050405020304" pitchFamily="18" charset="0"/>
              </a:rPr>
              <a:t> co ułatwiło im później ukrycie się przed śledztwem Służby Bezpieczeństwa</a:t>
            </a:r>
            <a:r>
              <a:rPr lang="pl-PL" dirty="0"/>
              <a:t>.</a:t>
            </a:r>
          </a:p>
        </p:txBody>
      </p:sp>
    </p:spTree>
    <p:extLst>
      <p:ext uri="{BB962C8B-B14F-4D97-AF65-F5344CB8AC3E}">
        <p14:creationId xmlns:p14="http://schemas.microsoft.com/office/powerpoint/2010/main" xmlns="" val="39004536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781299" y="4114108"/>
            <a:ext cx="8553787" cy="2369880"/>
          </a:xfrm>
          <a:prstGeom prst="rect">
            <a:avLst/>
          </a:prstGeom>
          <a:noFill/>
        </p:spPr>
        <p:txBody>
          <a:bodyPr wrap="square" lIns="91440" tIns="45720" rIns="91440" bIns="45720">
            <a:spAutoFit/>
          </a:bodyPr>
          <a:lstStyle/>
          <a:p>
            <a:pPr algn="ctr"/>
            <a: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10 lutego 1982 wziął udział wraz z Markiem Marciniakiem i Arturem </a:t>
            </a:r>
            <a:r>
              <a:rPr lang="pl-PL" sz="2800" b="1" cap="none" spc="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Nieszczerzewiczem</a:t>
            </a:r>
            <a: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w akcji przeciwko pomnikowi Feliksa Dzierżyńskiego, polegającej na oblaniu pomnika czerwoną farbą </a:t>
            </a:r>
            <a:b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28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i obrzuceniu koktajlami Mołotow</a:t>
            </a:r>
            <a:r>
              <a:rPr lang="pl-PL" sz="36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a.</a:t>
            </a:r>
          </a:p>
        </p:txBody>
      </p:sp>
      <p:pic>
        <p:nvPicPr>
          <p:cNvPr id="4098" name="Picture 2" descr="Śmierć za zamach na pomnik Dzierżyńskiego - mały sabotaż czasu stanu  wojennego - Historia - polskieradio.pl"/>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00752" y="136477"/>
            <a:ext cx="5007314" cy="3571743"/>
          </a:xfrm>
          <a:prstGeom prst="rect">
            <a:avLst/>
          </a:prstGeom>
          <a:noFill/>
          <a:extLst>
            <a:ext uri="{909E8E84-426E-40DD-AFC4-6F175D3DCCD1}">
              <a14:hiddenFill xmlns:a14="http://schemas.microsoft.com/office/drawing/2010/main" xmlns="">
                <a:solidFill>
                  <a:srgbClr val="FFFFFF"/>
                </a:solidFill>
              </a14:hiddenFill>
            </a:ext>
          </a:extLst>
        </p:spPr>
      </p:pic>
      <p:sp>
        <p:nvSpPr>
          <p:cNvPr id="9" name="Objaśnienie prostokątne zaokrąglone 8"/>
          <p:cNvSpPr/>
          <p:nvPr/>
        </p:nvSpPr>
        <p:spPr>
          <a:xfrm>
            <a:off x="6746409" y="1272074"/>
            <a:ext cx="5346866" cy="2842034"/>
          </a:xfrm>
          <a:prstGeom prst="wedgeRoundRectCallout">
            <a:avLst>
              <a:gd name="adj1" fmla="val -96029"/>
              <a:gd name="adj2" fmla="val -52453"/>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l-PL" sz="1600" dirty="0">
                <a:solidFill>
                  <a:schemeClr val="tx1"/>
                </a:solidFill>
                <a:latin typeface="Times New Roman" panose="02020603050405020304" pitchFamily="18" charset="0"/>
                <a:cs typeface="Times New Roman" panose="02020603050405020304" pitchFamily="18" charset="0"/>
              </a:rPr>
              <a:t>Postanowiliśmy rozszerzyć akcję o wątek podpalenia, żeby było bardziej spektakularnie. Każdy miał swój numer, </a:t>
            </a:r>
            <a:br>
              <a:rPr lang="pl-PL" sz="1600" dirty="0">
                <a:solidFill>
                  <a:schemeClr val="tx1"/>
                </a:solidFill>
                <a:latin typeface="Times New Roman" panose="02020603050405020304" pitchFamily="18" charset="0"/>
                <a:cs typeface="Times New Roman" panose="02020603050405020304" pitchFamily="18" charset="0"/>
              </a:rPr>
            </a:br>
            <a:r>
              <a:rPr lang="pl-PL" sz="1600" dirty="0">
                <a:solidFill>
                  <a:schemeClr val="tx1"/>
                </a:solidFill>
                <a:latin typeface="Times New Roman" panose="02020603050405020304" pitchFamily="18" charset="0"/>
                <a:cs typeface="Times New Roman" panose="02020603050405020304" pitchFamily="18" charset="0"/>
              </a:rPr>
              <a:t>był wyposażony przynajmniej w butelkę z benzyną i został wyznaczony do swojego zadania. Emil miał robić zdjęcia</a:t>
            </a:r>
            <a:br>
              <a:rPr lang="pl-PL" sz="1600" dirty="0">
                <a:solidFill>
                  <a:schemeClr val="tx1"/>
                </a:solidFill>
                <a:latin typeface="Times New Roman" panose="02020603050405020304" pitchFamily="18" charset="0"/>
                <a:cs typeface="Times New Roman" panose="02020603050405020304" pitchFamily="18" charset="0"/>
              </a:rPr>
            </a:br>
            <a:r>
              <a:rPr lang="pl-PL" sz="1600" dirty="0">
                <a:solidFill>
                  <a:schemeClr val="tx1"/>
                </a:solidFill>
                <a:latin typeface="Times New Roman" panose="02020603050405020304" pitchFamily="18" charset="0"/>
                <a:cs typeface="Times New Roman" panose="02020603050405020304" pitchFamily="18" charset="0"/>
              </a:rPr>
              <a:t> i być na miejscu jako obserwator – wspominał Artur </a:t>
            </a:r>
            <a:r>
              <a:rPr lang="pl-PL" sz="1600" dirty="0" err="1">
                <a:solidFill>
                  <a:schemeClr val="tx1"/>
                </a:solidFill>
                <a:latin typeface="Times New Roman" panose="02020603050405020304" pitchFamily="18" charset="0"/>
                <a:cs typeface="Times New Roman" panose="02020603050405020304" pitchFamily="18" charset="0"/>
              </a:rPr>
              <a:t>Nieszczerzewicz</a:t>
            </a:r>
            <a:r>
              <a:rPr lang="pl-PL" sz="1600" dirty="0">
                <a:solidFill>
                  <a:schemeClr val="tx1"/>
                </a:solidFill>
                <a:latin typeface="Times New Roman" panose="02020603050405020304" pitchFamily="18" charset="0"/>
                <a:cs typeface="Times New Roman" panose="02020603050405020304" pitchFamily="18" charset="0"/>
              </a:rPr>
              <a:t>, uczestnik akcji, w rozmowie z Polskim Radiem w 2012 roku. – Przygotowałem dla siebie trzy koktajle Mołotowa. Jeden rzuciłem na pomnik, a dwa wykorzystałem w ulicy Corazziego, żeby odciąć pościg. Po tym, gdy Dzierżyński zapłonął, cały plac stanął i wszyscy obserwowali pomnik i miejsce tego zdarzenia.</a:t>
            </a:r>
          </a:p>
        </p:txBody>
      </p:sp>
    </p:spTree>
    <p:extLst>
      <p:ext uri="{BB962C8B-B14F-4D97-AF65-F5344CB8AC3E}">
        <p14:creationId xmlns:p14="http://schemas.microsoft.com/office/powerpoint/2010/main" xmlns="" val="36167967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p:cNvPicPr>
            <a:picLocks noChangeAspect="1"/>
          </p:cNvPicPr>
          <p:nvPr/>
        </p:nvPicPr>
        <p:blipFill>
          <a:blip r:embed="rId2"/>
          <a:stretch>
            <a:fillRect/>
          </a:stretch>
        </p:blipFill>
        <p:spPr>
          <a:xfrm>
            <a:off x="0" y="0"/>
            <a:ext cx="5321435" cy="6858000"/>
          </a:xfrm>
          <a:prstGeom prst="rect">
            <a:avLst/>
          </a:prstGeom>
        </p:spPr>
      </p:pic>
      <p:sp>
        <p:nvSpPr>
          <p:cNvPr id="5" name="Prostokąt 4"/>
          <p:cNvSpPr/>
          <p:nvPr/>
        </p:nvSpPr>
        <p:spPr>
          <a:xfrm>
            <a:off x="5513682" y="1624881"/>
            <a:ext cx="6678318" cy="4031873"/>
          </a:xfrm>
          <a:prstGeom prst="rect">
            <a:avLst/>
          </a:prstGeom>
          <a:noFill/>
        </p:spPr>
        <p:txBody>
          <a:bodyPr wrap="square" lIns="91440" tIns="45720" rIns="91440" bIns="45720">
            <a:spAutoFit/>
          </a:bodyPr>
          <a:lstStyle/>
          <a:p>
            <a:pPr algn="ctr"/>
            <a:r>
              <a:rPr lang="pl-PL"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Jego życiowa kariera </a:t>
            </a:r>
          </a:p>
          <a:p>
            <a:pPr algn="ctr"/>
            <a:r>
              <a:rPr lang="pl-PL"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zakończyła się 3 czerwca 1982 roku</a:t>
            </a:r>
          </a:p>
          <a:p>
            <a:pPr algn="ctr"/>
            <a:r>
              <a:rPr lang="pl-PL"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w </a:t>
            </a:r>
            <a: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Warszawie. </a:t>
            </a:r>
          </a:p>
          <a:p>
            <a:pPr algn="ctr"/>
            <a: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Został on zamordowany</a:t>
            </a:r>
            <a:b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 a zwłoki znaleziono w  Wiśle.</a:t>
            </a:r>
            <a:b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Pomnik znajduje się</a:t>
            </a:r>
            <a:b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na cmentarzu Bródnowskim </a:t>
            </a:r>
            <a:b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br>
            <a:r>
              <a:rPr lang="pl-PL" sz="32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w Warszawie.</a:t>
            </a:r>
            <a:endParaRPr lang="pl-PL" sz="32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6" name="Prostokąt 5"/>
          <p:cNvSpPr/>
          <p:nvPr/>
        </p:nvSpPr>
        <p:spPr>
          <a:xfrm>
            <a:off x="7537530" y="132297"/>
            <a:ext cx="2246128" cy="923330"/>
          </a:xfrm>
          <a:prstGeom prst="rect">
            <a:avLst/>
          </a:prstGeom>
          <a:noFill/>
        </p:spPr>
        <p:txBody>
          <a:bodyPr wrap="none" lIns="91440" tIns="45720" rIns="91440" bIns="45720">
            <a:spAutoFit/>
          </a:bodyPr>
          <a:lstStyle/>
          <a:p>
            <a:pPr algn="ctr"/>
            <a:r>
              <a:rPr lang="pl-PL" sz="5400" b="1" cap="none" spc="0" dirty="0">
                <a:ln w="0"/>
                <a:solidFill>
                  <a:srgbClr val="FF0000"/>
                </a:solidFill>
                <a:effectLst>
                  <a:outerShdw blurRad="38100" dist="19050" dir="2700000" algn="tl" rotWithShape="0">
                    <a:schemeClr val="dk1">
                      <a:alpha val="40000"/>
                    </a:schemeClr>
                  </a:outerShdw>
                </a:effectLst>
              </a:rPr>
              <a:t>Śmierć</a:t>
            </a:r>
          </a:p>
        </p:txBody>
      </p:sp>
    </p:spTree>
    <p:extLst>
      <p:ext uri="{BB962C8B-B14F-4D97-AF65-F5344CB8AC3E}">
        <p14:creationId xmlns:p14="http://schemas.microsoft.com/office/powerpoint/2010/main" xmlns="" val="22759473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2000">
        <p15:prstTrans prst="drape"/>
      </p:transition>
    </mc:Choice>
    <mc:Fallback>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ołd dla najmłodszej ofiary Służby Bezpieczeństwa PRL i jego rodziców w  rocznicę urodzin zamordowanego opozycjonisty - Urząd do Spraw Kombatantów i  Osób Represjonowanych"/>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087177" y="938421"/>
            <a:ext cx="6380462" cy="4125063"/>
          </a:xfrm>
          <a:prstGeom prst="rect">
            <a:avLst/>
          </a:prstGeom>
          <a:noFill/>
          <a:extLst>
            <a:ext uri="{909E8E84-426E-40DD-AFC4-6F175D3DCCD1}">
              <a14:hiddenFill xmlns:a14="http://schemas.microsoft.com/office/drawing/2010/main" xmlns="">
                <a:solidFill>
                  <a:srgbClr val="FFFFFF"/>
                </a:solidFill>
              </a14:hiddenFill>
            </a:ext>
          </a:extLst>
        </p:spPr>
      </p:pic>
      <p:sp>
        <p:nvSpPr>
          <p:cNvPr id="5" name="AutoShape 4" descr="Hołd dla najmłodszej ofiary Służby Bezpieczeństwa PRL i jego rodziców w  rocznicę urodzin zamordowanego opozycjonisty - Urząd do Spraw Kombatantów i  Osób Represjonowanych"/>
          <p:cNvSpPr>
            <a:spLocks noChangeAspect="1" noChangeArrowheads="1"/>
          </p:cNvSpPr>
          <p:nvPr/>
        </p:nvSpPr>
        <p:spPr bwMode="auto">
          <a:xfrm>
            <a:off x="155575" y="-830263"/>
            <a:ext cx="2619375" cy="17430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6" name="AutoShape 6" descr="Hołd dla najmłodszej ofiary Służby Bezpieczeństwa PRL i jego rodziców w  rocznicę urodzin zamordowanego opozycjonisty - Urząd do Spraw Kombatantów i  Osób Represjonowanych"/>
          <p:cNvSpPr>
            <a:spLocks noChangeAspect="1" noChangeArrowheads="1"/>
          </p:cNvSpPr>
          <p:nvPr/>
        </p:nvSpPr>
        <p:spPr bwMode="auto">
          <a:xfrm>
            <a:off x="307975" y="-677863"/>
            <a:ext cx="2619375" cy="17430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7" name="AutoShape 8" descr="Hołd dla najmłodszej ofiary Służby Bezpieczeństwa PRL i jego rodziców w  rocznicę urodzin zamordowanego opozycjonisty - Urząd do Spraw Kombatantów i  Osób Represjonowanych"/>
          <p:cNvSpPr>
            <a:spLocks noChangeAspect="1" noChangeArrowheads="1"/>
          </p:cNvSpPr>
          <p:nvPr/>
        </p:nvSpPr>
        <p:spPr bwMode="auto">
          <a:xfrm>
            <a:off x="460375" y="-525463"/>
            <a:ext cx="2619375" cy="1743076"/>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pl-PL"/>
          </a:p>
        </p:txBody>
      </p:sp>
      <p:sp>
        <p:nvSpPr>
          <p:cNvPr id="8" name="Objaśnienie prostokątne zaokrąglone 7"/>
          <p:cNvSpPr/>
          <p:nvPr/>
        </p:nvSpPr>
        <p:spPr>
          <a:xfrm>
            <a:off x="7465325" y="3535101"/>
            <a:ext cx="4571999" cy="3056767"/>
          </a:xfrm>
          <a:prstGeom prst="wedgeRoundRectCallout">
            <a:avLst>
              <a:gd name="adj1" fmla="val -112057"/>
              <a:gd name="adj2" fmla="val -5710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pl-PL" sz="24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parajita" panose="020B0604020202020204" pitchFamily="34" charset="0"/>
                <a:cs typeface="Aparajita" panose="020B0604020202020204" pitchFamily="34" charset="0"/>
              </a:rPr>
              <a:t>Emil </a:t>
            </a:r>
            <a:r>
              <a:rPr lang="pl-PL" sz="2400"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parajita" panose="020B0604020202020204" pitchFamily="34" charset="0"/>
                <a:cs typeface="Aparajita" panose="020B0604020202020204" pitchFamily="34" charset="0"/>
              </a:rPr>
              <a:t>Barchański</a:t>
            </a:r>
            <a:r>
              <a:rPr lang="pl-PL" sz="240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Aparajita" panose="020B0604020202020204" pitchFamily="34" charset="0"/>
                <a:cs typeface="Aparajita" panose="020B0604020202020204" pitchFamily="34" charset="0"/>
              </a:rPr>
              <a:t> odznaczony został pośmiertnie przez Prezydenta Lecha Kaczyńskiego Krzyżem Kawalerskim Orderu Odrodzenia Polski.</a:t>
            </a:r>
            <a:r>
              <a:rPr lang="pl-PL" sz="2400" dirty="0">
                <a:latin typeface="Aparajita" panose="020B0604020202020204" pitchFamily="34" charset="0"/>
                <a:cs typeface="Aparajita" panose="020B0604020202020204" pitchFamily="34" charset="0"/>
              </a:rPr>
              <a:t> </a:t>
            </a:r>
          </a:p>
          <a:p>
            <a:pPr algn="ctr"/>
            <a:endParaRPr lang="pl-PL" sz="2400" dirty="0">
              <a:latin typeface="Aparajita" panose="020B0604020202020204" pitchFamily="34" charset="0"/>
              <a:cs typeface="Aparajita" panose="020B0604020202020204" pitchFamily="34" charset="0"/>
            </a:endParaRPr>
          </a:p>
        </p:txBody>
      </p:sp>
    </p:spTree>
    <p:extLst>
      <p:ext uri="{BB962C8B-B14F-4D97-AF65-F5344CB8AC3E}">
        <p14:creationId xmlns:p14="http://schemas.microsoft.com/office/powerpoint/2010/main" xmlns="" val="10483498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243247" y="4012885"/>
            <a:ext cx="4110249" cy="1555402"/>
          </a:xfrm>
        </p:spPr>
        <p:txBody>
          <a:bodyPr>
            <a:normAutofit/>
          </a:bodyPr>
          <a:lstStyle/>
          <a:p>
            <a:r>
              <a:rPr lang="pl-PL" sz="2000" b="1" dirty="0">
                <a:latin typeface="Times New Roman" panose="02020603050405020304" pitchFamily="18" charset="0"/>
                <a:cs typeface="Times New Roman" panose="02020603050405020304" pitchFamily="18" charset="0"/>
              </a:rPr>
              <a:t>W spektaklu historię Emila</a:t>
            </a:r>
            <a:br>
              <a:rPr lang="pl-PL" sz="2000" b="1" dirty="0">
                <a:latin typeface="Times New Roman" panose="02020603050405020304" pitchFamily="18" charset="0"/>
                <a:cs typeface="Times New Roman" panose="02020603050405020304" pitchFamily="18" charset="0"/>
              </a:rPr>
            </a:br>
            <a:r>
              <a:rPr lang="pl-PL" sz="2000" b="1" dirty="0">
                <a:latin typeface="Times New Roman" panose="02020603050405020304" pitchFamily="18" charset="0"/>
                <a:cs typeface="Times New Roman" panose="02020603050405020304" pitchFamily="18" charset="0"/>
              </a:rPr>
              <a:t> opowiada nam jego matka.</a:t>
            </a:r>
          </a:p>
        </p:txBody>
      </p:sp>
      <p:pic>
        <p:nvPicPr>
          <p:cNvPr id="9218" name="Picture 2" descr="https://ecsmedia.pl/c/sprawa-emila-b-b-iext65937190.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5213444" y="2525724"/>
            <a:ext cx="2906974" cy="4086617"/>
          </a:xfrm>
          <a:prstGeom prst="rect">
            <a:avLst/>
          </a:prstGeom>
          <a:noFill/>
          <a:extLst>
            <a:ext uri="{909E8E84-426E-40DD-AFC4-6F175D3DCCD1}">
              <a14:hiddenFill xmlns:a14="http://schemas.microsoft.com/office/drawing/2010/main" xmlns="">
                <a:solidFill>
                  <a:srgbClr val="FFFFFF"/>
                </a:solidFill>
              </a14:hiddenFill>
            </a:ext>
          </a:extLst>
        </p:spPr>
      </p:pic>
      <p:pic>
        <p:nvPicPr>
          <p:cNvPr id="9220" name="Picture 4" descr="Sprawa Emila B. () - Imielska Małgorzata| Filmy Sklep EMPIK.COM"/>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11280"/>
          <a:stretch/>
        </p:blipFill>
        <p:spPr bwMode="auto">
          <a:xfrm>
            <a:off x="1002920" y="122831"/>
            <a:ext cx="4344803" cy="5882470"/>
          </a:xfrm>
          <a:prstGeom prst="rect">
            <a:avLst/>
          </a:prstGeom>
          <a:noFill/>
          <a:extLst>
            <a:ext uri="{909E8E84-426E-40DD-AFC4-6F175D3DCCD1}">
              <a14:hiddenFill xmlns:a14="http://schemas.microsoft.com/office/drawing/2010/main" xmlns="">
                <a:solidFill>
                  <a:srgbClr val="FFFFFF"/>
                </a:solidFill>
              </a14:hiddenFill>
            </a:ext>
          </a:extLst>
        </p:spPr>
      </p:pic>
      <p:sp>
        <p:nvSpPr>
          <p:cNvPr id="6" name="Objaśnienie w chmurce 5"/>
          <p:cNvSpPr/>
          <p:nvPr/>
        </p:nvSpPr>
        <p:spPr>
          <a:xfrm>
            <a:off x="7547211" y="122831"/>
            <a:ext cx="4644787" cy="2804190"/>
          </a:xfrm>
          <a:prstGeom prst="cloudCallout">
            <a:avLst>
              <a:gd name="adj1" fmla="val -35867"/>
              <a:gd name="adj2" fmla="val 6639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pl-PL" sz="3200" b="1" dirty="0">
                <a:solidFill>
                  <a:schemeClr val="tx1"/>
                </a:solidFill>
                <a:latin typeface="Times New Roman" panose="02020603050405020304" pitchFamily="18" charset="0"/>
                <a:cs typeface="Times New Roman" panose="02020603050405020304" pitchFamily="18" charset="0"/>
              </a:rPr>
              <a:t>Chcesz wiedzieć więcej? Obejrzyj!</a:t>
            </a:r>
          </a:p>
        </p:txBody>
      </p:sp>
    </p:spTree>
    <p:extLst>
      <p:ext uri="{BB962C8B-B14F-4D97-AF65-F5344CB8AC3E}">
        <p14:creationId xmlns:p14="http://schemas.microsoft.com/office/powerpoint/2010/main" xmlns="" val="1847003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Obraz 4" descr="Obraz zawierający tekst, osoba, zewnętrzne, mundur wojskowy&#10;&#10;Opis wygenerowany automatycznie">
            <a:extLst>
              <a:ext uri="{FF2B5EF4-FFF2-40B4-BE49-F238E27FC236}">
                <a16:creationId xmlns:a16="http://schemas.microsoft.com/office/drawing/2014/main" xmlns="" id="{491E109C-D6D7-4C0F-8B72-1C84005D40C9}"/>
              </a:ext>
            </a:extLst>
          </p:cNvPr>
          <p:cNvPicPr>
            <a:picLocks noChangeAspect="1"/>
          </p:cNvPicPr>
          <p:nvPr/>
        </p:nvPicPr>
        <p:blipFill rotWithShape="1">
          <a:blip r:embed="rId2"/>
          <a:srcRect l="2241" r="1" b="1"/>
          <a:stretch/>
        </p:blipFill>
        <p:spPr>
          <a:xfrm>
            <a:off x="20" y="10"/>
            <a:ext cx="12191980" cy="6859300"/>
          </a:xfrm>
          <a:prstGeom prst="rect">
            <a:avLst/>
          </a:prstGeom>
        </p:spPr>
      </p:pic>
      <p:sp>
        <p:nvSpPr>
          <p:cNvPr id="24" name="Rectangle 16">
            <a:extLst>
              <a:ext uri="{FF2B5EF4-FFF2-40B4-BE49-F238E27FC236}">
                <a16:creationId xmlns:a16="http://schemas.microsoft.com/office/drawing/2014/main" xmlns="" id="{EF1A96B9-F717-4812-9DB0-C99D994623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155560" y="1137137"/>
            <a:ext cx="9867482" cy="4570327"/>
          </a:xfrm>
          <a:prstGeom prst="rect">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6">
            <a:extLst>
              <a:ext uri="{FF2B5EF4-FFF2-40B4-BE49-F238E27FC236}">
                <a16:creationId xmlns:a16="http://schemas.microsoft.com/office/drawing/2014/main" xmlns="" id="{226038F9-8CE0-4A41-9EF0-3A27023DEF3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6" name="Freeform 6">
            <a:extLst>
              <a:ext uri="{FF2B5EF4-FFF2-40B4-BE49-F238E27FC236}">
                <a16:creationId xmlns:a16="http://schemas.microsoft.com/office/drawing/2014/main" xmlns="" id="{BB5C5996-5C1E-4768-90AE-87BED835C6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2" name="Tytuł 1">
            <a:extLst>
              <a:ext uri="{FF2B5EF4-FFF2-40B4-BE49-F238E27FC236}">
                <a16:creationId xmlns:a16="http://schemas.microsoft.com/office/drawing/2014/main" xmlns="" id="{7C42873C-B779-A842-8F98-033264C7B89B}"/>
              </a:ext>
            </a:extLst>
          </p:cNvPr>
          <p:cNvSpPr>
            <a:spLocks noGrp="1"/>
          </p:cNvSpPr>
          <p:nvPr>
            <p:ph type="ctrTitle"/>
          </p:nvPr>
        </p:nvSpPr>
        <p:spPr>
          <a:xfrm>
            <a:off x="1915128" y="1788454"/>
            <a:ext cx="8361229" cy="2098226"/>
          </a:xfrm>
        </p:spPr>
        <p:txBody>
          <a:bodyPr>
            <a:normAutofit/>
          </a:bodyPr>
          <a:lstStyle/>
          <a:p>
            <a:r>
              <a:rPr lang="pl-PL" b="1" u="sng"/>
              <a:t>Wilhelm meisel</a:t>
            </a:r>
          </a:p>
        </p:txBody>
      </p:sp>
    </p:spTree>
    <p:extLst>
      <p:ext uri="{BB962C8B-B14F-4D97-AF65-F5344CB8AC3E}">
        <p14:creationId xmlns:p14="http://schemas.microsoft.com/office/powerpoint/2010/main" xmlns="" val="42074420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B77985A-EC1E-4296-B751-C2C7CFFF6267}"/>
              </a:ext>
            </a:extLst>
          </p:cNvPr>
          <p:cNvSpPr txBox="1">
            <a:spLocks noGrp="1"/>
          </p:cNvSpPr>
          <p:nvPr>
            <p:ph type="title" idx="4294967295"/>
          </p:nvPr>
        </p:nvSpPr>
        <p:spPr>
          <a:xfrm>
            <a:off x="1255320" y="5760"/>
            <a:ext cx="10515240" cy="3409920"/>
          </a:xfrm>
        </p:spPr>
        <p:txBody>
          <a:bodyPr>
            <a:normAutofit fontScale="90000"/>
          </a:bodyPr>
          <a:lstStyle/>
          <a:p>
            <a:pPr lvl="0"/>
            <a:r>
              <a:rPr lang="pl-PL" sz="2800" dirty="0">
                <a:latin typeface="Times New Roman" pitchFamily="18"/>
                <a:cs typeface="Times New Roman" pitchFamily="2"/>
              </a:rPr>
              <a:t>Wiele dzieci broniło polskiego Lwowa w listopadzie 1918 roku. </a:t>
            </a:r>
            <a:br>
              <a:rPr lang="pl-PL" sz="2800" dirty="0">
                <a:latin typeface="Times New Roman" pitchFamily="18"/>
                <a:cs typeface="Times New Roman" pitchFamily="2"/>
              </a:rPr>
            </a:br>
            <a:r>
              <a:rPr lang="pl-PL" sz="2800" dirty="0">
                <a:latin typeface="Times New Roman" pitchFamily="18"/>
                <a:cs typeface="Times New Roman" pitchFamily="2"/>
              </a:rPr>
              <a:t>Z bronią w ręku lub w służbach pomocniczych było 6022 osoby, wśród nich aż 1421 osób nie ukończyło osiemnastego roku życia. Dzieci te nazwano Orlętami Lwowskimi. Najmłodszy z nich miał dziewięć lat, siedmioro miało 10 lat, trzydziestu trzech po 12 lat, siedemdziesięciu czterech po 13 lat, stu dwudziestu siedmiu po 14 lat, sześciuset czterdziestu jeden po 15 i 16 lat a pięćset trzydziestu sześciu po 17 lat.</a:t>
            </a:r>
            <a:r>
              <a:rPr lang="pl-PL" dirty="0">
                <a:cs typeface="Calibri Light" pitchFamily="2"/>
              </a:rPr>
              <a:t/>
            </a:r>
            <a:br>
              <a:rPr lang="pl-PL" dirty="0">
                <a:cs typeface="Calibri Light" pitchFamily="2"/>
              </a:rPr>
            </a:br>
            <a:endParaRPr lang="pl-PL" dirty="0">
              <a:cs typeface="Calibri Light" pitchFamily="2"/>
            </a:endParaRPr>
          </a:p>
        </p:txBody>
      </p:sp>
      <p:pic>
        <p:nvPicPr>
          <p:cNvPr id="3" name="Obraz 3">
            <a:extLst>
              <a:ext uri="{FF2B5EF4-FFF2-40B4-BE49-F238E27FC236}">
                <a16:creationId xmlns:a16="http://schemas.microsoft.com/office/drawing/2014/main" xmlns="" id="{5CFF5DA6-F8B9-4DD3-B8FF-3B543C69CCA7}"/>
              </a:ext>
            </a:extLst>
          </p:cNvPr>
          <p:cNvPicPr>
            <a:picLocks noChangeAspect="1"/>
          </p:cNvPicPr>
          <p:nvPr/>
        </p:nvPicPr>
        <p:blipFill>
          <a:blip r:embed="rId3">
            <a:lum/>
            <a:alphaModFix/>
          </a:blip>
          <a:srcRect/>
          <a:stretch>
            <a:fillRect/>
          </a:stretch>
        </p:blipFill>
        <p:spPr>
          <a:xfrm>
            <a:off x="3372840" y="2820960"/>
            <a:ext cx="5460120" cy="3745800"/>
          </a:xfrm>
          <a:prstGeom prst="rect">
            <a:avLst/>
          </a:prstGeom>
          <a:noFill/>
          <a:ln>
            <a:noFill/>
          </a:ln>
        </p:spPr>
      </p:pic>
    </p:spTree>
    <p:extLst>
      <p:ext uri="{BB962C8B-B14F-4D97-AF65-F5344CB8AC3E}">
        <p14:creationId xmlns:p14="http://schemas.microsoft.com/office/powerpoint/2010/main" xmlns="" val="4026628257"/>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B7978462-EC55-4804-8AED-C91520EA501E}"/>
              </a:ext>
            </a:extLst>
          </p:cNvPr>
          <p:cNvSpPr>
            <a:spLocks noGrp="1"/>
          </p:cNvSpPr>
          <p:nvPr>
            <p:ph type="title"/>
          </p:nvPr>
        </p:nvSpPr>
        <p:spPr/>
        <p:txBody>
          <a:bodyPr/>
          <a:lstStyle/>
          <a:p>
            <a:r>
              <a:rPr lang="pl-PL"/>
              <a:t>Wilhelm Meisel </a:t>
            </a:r>
          </a:p>
        </p:txBody>
      </p:sp>
      <p:sp>
        <p:nvSpPr>
          <p:cNvPr id="3" name="Symbol zastępczy zawartości 2">
            <a:extLst>
              <a:ext uri="{FF2B5EF4-FFF2-40B4-BE49-F238E27FC236}">
                <a16:creationId xmlns:a16="http://schemas.microsoft.com/office/drawing/2014/main" xmlns="" id="{C0787E11-58D9-46B0-99F4-B904FABD1EC3}"/>
              </a:ext>
            </a:extLst>
          </p:cNvPr>
          <p:cNvSpPr>
            <a:spLocks noGrp="1"/>
          </p:cNvSpPr>
          <p:nvPr>
            <p:ph idx="1"/>
          </p:nvPr>
        </p:nvSpPr>
        <p:spPr/>
        <p:txBody>
          <a:bodyPr vert="horz" lIns="91440" tIns="45720" rIns="91440" bIns="45720" rtlCol="0" anchor="t">
            <a:normAutofit fontScale="77500" lnSpcReduction="20000"/>
          </a:bodyPr>
          <a:lstStyle/>
          <a:p>
            <a:pPr marL="0" indent="0">
              <a:buNone/>
            </a:pPr>
            <a:r>
              <a:rPr lang="pl-PL" sz="3600"/>
              <a:t>Jednym z nich był piętnastoletni ,urodzony 7 stycznia 1904r. Wilhelm</a:t>
            </a:r>
            <a:r>
              <a:rPr lang="pl-PL" sz="2400"/>
              <a:t> </a:t>
            </a:r>
            <a:r>
              <a:rPr lang="pl-PL" sz="3600"/>
              <a:t>Meisel .Należał do Polskiej Organizacji Wojskowej. Przewoził wiadomości dla powstańców śląskich. Pochodził z Turzy śląskiej. gdzie jego ojciec i on prowadzili  piekarnię. W której podczas I powstania gromadzili się członkowie POW. Wilhelm stał się łącznikiem między ochotnikami z Turzy a sztabem powstańców w Łaziskach Rybnickich. W 1920r.po śmierci ojca Wilhelm odziedziczył piekarnię. Brał udział również w II i III Powstaniu Śląskim. Zmarł w 2009r.w wieku 105 lat jako ostatni weteran powstań śląskich.</a:t>
            </a:r>
          </a:p>
        </p:txBody>
      </p:sp>
    </p:spTree>
    <p:extLst>
      <p:ext uri="{BB962C8B-B14F-4D97-AF65-F5344CB8AC3E}">
        <p14:creationId xmlns:p14="http://schemas.microsoft.com/office/powerpoint/2010/main" xmlns="" val="11472444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DBCB0C9-578D-4631-8B8F-EB35B375EF0A}"/>
              </a:ext>
            </a:extLst>
          </p:cNvPr>
          <p:cNvSpPr>
            <a:spLocks noGrp="1"/>
          </p:cNvSpPr>
          <p:nvPr>
            <p:ph type="title"/>
          </p:nvPr>
        </p:nvSpPr>
        <p:spPr/>
        <p:txBody>
          <a:bodyPr/>
          <a:lstStyle/>
          <a:p>
            <a:r>
              <a:rPr lang="pl-PL"/>
              <a:t>Jan Wicik</a:t>
            </a:r>
          </a:p>
        </p:txBody>
      </p:sp>
      <p:sp>
        <p:nvSpPr>
          <p:cNvPr id="3" name="Symbol zastępczy zawartości 2">
            <a:extLst>
              <a:ext uri="{FF2B5EF4-FFF2-40B4-BE49-F238E27FC236}">
                <a16:creationId xmlns:a16="http://schemas.microsoft.com/office/drawing/2014/main" xmlns="" id="{F5D19FD2-8112-42FD-9864-073CA813DFE8}"/>
              </a:ext>
            </a:extLst>
          </p:cNvPr>
          <p:cNvSpPr>
            <a:spLocks noGrp="1"/>
          </p:cNvSpPr>
          <p:nvPr>
            <p:ph idx="1"/>
          </p:nvPr>
        </p:nvSpPr>
        <p:spPr/>
        <p:txBody>
          <a:bodyPr vert="horz" lIns="91440" tIns="45720" rIns="91440" bIns="45720" rtlCol="0" anchor="t">
            <a:normAutofit/>
          </a:bodyPr>
          <a:lstStyle/>
          <a:p>
            <a:pPr marL="0" indent="0">
              <a:buNone/>
            </a:pPr>
            <a:r>
              <a:rPr lang="pl-PL" sz="3200"/>
              <a:t>Jan Wicik był kurierem w III Powstaniu. Od 1920r.mieszkał w Chorzowie. Był konstruktorem awionetek i lotni, brał udział w zawodach lotniarzy. Nazywany był ,,Latającym Dziadkiem". Zmarł w 1995r.</a:t>
            </a:r>
            <a:endParaRPr lang="pl-PL"/>
          </a:p>
        </p:txBody>
      </p:sp>
    </p:spTree>
    <p:extLst>
      <p:ext uri="{BB962C8B-B14F-4D97-AF65-F5344CB8AC3E}">
        <p14:creationId xmlns:p14="http://schemas.microsoft.com/office/powerpoint/2010/main" xmlns="" val="488082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xmlns="" id="{DA9155BB-BE46-4FB9-AA98-10AC2DB0D911}"/>
              </a:ext>
            </a:extLst>
          </p:cNvPr>
          <p:cNvSpPr>
            <a:spLocks noGrp="1"/>
          </p:cNvSpPr>
          <p:nvPr>
            <p:ph idx="1"/>
          </p:nvPr>
        </p:nvSpPr>
        <p:spPr/>
        <p:txBody>
          <a:bodyPr vert="horz" lIns="91440" tIns="45720" rIns="91440" bIns="45720" rtlCol="0" anchor="t">
            <a:normAutofit/>
          </a:bodyPr>
          <a:lstStyle/>
          <a:p>
            <a:pPr marL="0" indent="0">
              <a:buNone/>
            </a:pPr>
            <a:r>
              <a:rPr lang="pl-PL" sz="4800" dirty="0"/>
              <a:t>     W dowód wdzięczności </a:t>
            </a:r>
          </a:p>
          <a:p>
            <a:pPr marL="0" indent="0">
              <a:buNone/>
            </a:pPr>
            <a:r>
              <a:rPr lang="pl-PL" sz="4800" dirty="0"/>
              <a:t>              Klasa 4A</a:t>
            </a:r>
          </a:p>
        </p:txBody>
      </p:sp>
    </p:spTree>
    <p:extLst>
      <p:ext uri="{BB962C8B-B14F-4D97-AF65-F5344CB8AC3E}">
        <p14:creationId xmlns:p14="http://schemas.microsoft.com/office/powerpoint/2010/main" xmlns="" val="193421374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xmlns="" id="{9B7AD9F6-8CE7-4299-8FC6-328F4DCD3F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p:cNvSpPr>
            <a:spLocks noGrp="1"/>
          </p:cNvSpPr>
          <p:nvPr>
            <p:ph type="ctrTitle"/>
          </p:nvPr>
        </p:nvSpPr>
        <p:spPr>
          <a:xfrm>
            <a:off x="5297762" y="640080"/>
            <a:ext cx="6251110" cy="3566160"/>
          </a:xfrm>
        </p:spPr>
        <p:txBody>
          <a:bodyPr anchor="b">
            <a:normAutofit/>
          </a:bodyPr>
          <a:lstStyle/>
          <a:p>
            <a:pPr algn="l"/>
            <a:r>
              <a:rPr lang="pl-PL" sz="5400" b="1">
                <a:latin typeface="Berlin Sans FB Demi"/>
                <a:cs typeface="Calibri Light"/>
              </a:rPr>
              <a:t>Antoni Andrzejewski</a:t>
            </a:r>
          </a:p>
        </p:txBody>
      </p:sp>
      <p:sp>
        <p:nvSpPr>
          <p:cNvPr id="3" name="Podtytuł 2"/>
          <p:cNvSpPr>
            <a:spLocks noGrp="1"/>
          </p:cNvSpPr>
          <p:nvPr>
            <p:ph type="subTitle" idx="1"/>
          </p:nvPr>
        </p:nvSpPr>
        <p:spPr>
          <a:xfrm>
            <a:off x="5297760" y="4636008"/>
            <a:ext cx="6251111" cy="1572768"/>
          </a:xfrm>
        </p:spPr>
        <p:txBody>
          <a:bodyPr vert="horz" lIns="91440" tIns="45720" rIns="91440" bIns="45720" rtlCol="0" anchor="t">
            <a:normAutofit/>
          </a:bodyPr>
          <a:lstStyle/>
          <a:p>
            <a:pPr algn="l"/>
            <a:r>
              <a:rPr lang="pl-PL" sz="3200" b="1">
                <a:latin typeface="Bodoni MT Black"/>
                <a:cs typeface="Calibri"/>
              </a:rPr>
              <a:t>WIELKI</a:t>
            </a:r>
          </a:p>
          <a:p>
            <a:pPr algn="l"/>
            <a:r>
              <a:rPr lang="pl-PL" sz="3200" b="1">
                <a:latin typeface="Bodoni MT Black"/>
                <a:cs typeface="Calibri"/>
              </a:rPr>
              <a:t>BOHATER</a:t>
            </a:r>
          </a:p>
        </p:txBody>
      </p:sp>
      <p:pic>
        <p:nvPicPr>
          <p:cNvPr id="4" name="Obraz 4" descr="Obraz zawierający ściana, osoba, mężczyzna, wewnątrz&#10;&#10;Opis wygenerowany automatycznie">
            <a:extLst>
              <a:ext uri="{FF2B5EF4-FFF2-40B4-BE49-F238E27FC236}">
                <a16:creationId xmlns:a16="http://schemas.microsoft.com/office/drawing/2014/main" xmlns="" id="{0ACE9285-CB70-45B9-AEE5-715B441D1F39}"/>
              </a:ext>
            </a:extLst>
          </p:cNvPr>
          <p:cNvPicPr>
            <a:picLocks noChangeAspect="1"/>
          </p:cNvPicPr>
          <p:nvPr/>
        </p:nvPicPr>
        <p:blipFill rotWithShape="1">
          <a:blip r:embed="rId2"/>
          <a:srcRect r="5679"/>
          <a:stretch/>
        </p:blipFill>
        <p:spPr>
          <a:xfrm>
            <a:off x="0"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 name="sketchy line">
            <a:extLst>
              <a:ext uri="{FF2B5EF4-FFF2-40B4-BE49-F238E27FC236}">
                <a16:creationId xmlns:a16="http://schemas.microsoft.com/office/drawing/2014/main" xmlns="" id="{F49775AF-8896-43EE-92C6-83497D6DC5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22798549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7">
            <a:extLst>
              <a:ext uri="{FF2B5EF4-FFF2-40B4-BE49-F238E27FC236}">
                <a16:creationId xmlns:a16="http://schemas.microsoft.com/office/drawing/2014/main" xmlns=""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9">
            <a:extLst>
              <a:ext uri="{FF2B5EF4-FFF2-40B4-BE49-F238E27FC236}">
                <a16:creationId xmlns:a16="http://schemas.microsoft.com/office/drawing/2014/main" xmlns=""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ectangle 7">
            <a:extLst>
              <a:ext uri="{FF2B5EF4-FFF2-40B4-BE49-F238E27FC236}">
                <a16:creationId xmlns:a16="http://schemas.microsoft.com/office/drawing/2014/main" xmlns="" id="{081EA652-8C6A-4E69-BEB9-1708094745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xmlns="" id="{5298780A-33B9-4EA2-8F67-DE68AD6284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F488E8B-4E1E-4402-8935-D4E6C02615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EA642C17-1A77-4EE6-A7FD-6398D5F18898}"/>
              </a:ext>
            </a:extLst>
          </p:cNvPr>
          <p:cNvSpPr>
            <a:spLocks noGrp="1"/>
          </p:cNvSpPr>
          <p:nvPr>
            <p:ph type="title"/>
          </p:nvPr>
        </p:nvSpPr>
        <p:spPr>
          <a:xfrm>
            <a:off x="1075767" y="1188637"/>
            <a:ext cx="3324410" cy="4480726"/>
          </a:xfrm>
        </p:spPr>
        <p:txBody>
          <a:bodyPr>
            <a:normAutofit/>
          </a:bodyPr>
          <a:lstStyle/>
          <a:p>
            <a:pPr algn="r"/>
            <a:r>
              <a:rPr lang="pl-PL" sz="2100" dirty="0">
                <a:cs typeface="Calibri Light"/>
              </a:rPr>
              <a:t>                            </a:t>
            </a:r>
            <a:r>
              <a:rPr lang="pl-PL" sz="2100" b="1" dirty="0">
                <a:cs typeface="Calibri Light"/>
              </a:rPr>
              <a:t> </a:t>
            </a:r>
            <a:r>
              <a:rPr lang="pl-PL" sz="5400" b="1" dirty="0">
                <a:solidFill>
                  <a:schemeClr val="tx1">
                    <a:lumMod val="50000"/>
                    <a:lumOff val="50000"/>
                  </a:schemeClr>
                </a:solidFill>
                <a:cs typeface="Calibri Light"/>
              </a:rPr>
              <a:t>1900</a:t>
            </a:r>
            <a:r>
              <a:rPr lang="pl-PL" sz="4800" b="1" dirty="0">
                <a:solidFill>
                  <a:schemeClr val="tx1">
                    <a:lumMod val="50000"/>
                    <a:lumOff val="50000"/>
                  </a:schemeClr>
                </a:solidFill>
                <a:ea typeface="+mj-lt"/>
                <a:cs typeface="+mj-lt"/>
              </a:rPr>
              <a:t> †</a:t>
            </a:r>
            <a:r>
              <a:rPr lang="pl-PL" sz="5400" b="1" dirty="0">
                <a:solidFill>
                  <a:schemeClr val="tx1">
                    <a:lumMod val="50000"/>
                    <a:lumOff val="50000"/>
                  </a:schemeClr>
                </a:solidFill>
                <a:cs typeface="Calibri Light"/>
              </a:rPr>
              <a:t>1918</a:t>
            </a:r>
          </a:p>
        </p:txBody>
      </p:sp>
      <p:cxnSp>
        <p:nvCxnSpPr>
          <p:cNvPr id="22" name="Straight Connector 13">
            <a:extLst>
              <a:ext uri="{FF2B5EF4-FFF2-40B4-BE49-F238E27FC236}">
                <a16:creationId xmlns:a16="http://schemas.microsoft.com/office/drawing/2014/main" xmlns=""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23AAC9B5-8015-485C-ACF9-A750390E9A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4296" y="1852863"/>
            <a:ext cx="0" cy="3236495"/>
          </a:xfrm>
          <a:prstGeom prst="line">
            <a:avLst/>
          </a:prstGeom>
          <a:ln w="19050" cap="sq">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Symbol zastępczy zawartości 2">
            <a:extLst>
              <a:ext uri="{FF2B5EF4-FFF2-40B4-BE49-F238E27FC236}">
                <a16:creationId xmlns:a16="http://schemas.microsoft.com/office/drawing/2014/main" xmlns="" id="{5635B25D-9B8E-4555-B412-3003A4143206}"/>
              </a:ext>
            </a:extLst>
          </p:cNvPr>
          <p:cNvSpPr>
            <a:spLocks noGrp="1"/>
          </p:cNvSpPr>
          <p:nvPr>
            <p:ph idx="1"/>
          </p:nvPr>
        </p:nvSpPr>
        <p:spPr>
          <a:xfrm>
            <a:off x="4953000" y="1648870"/>
            <a:ext cx="6350000" cy="3560260"/>
          </a:xfrm>
        </p:spPr>
        <p:txBody>
          <a:bodyPr vert="horz" lIns="91440" tIns="45720" rIns="91440" bIns="45720" rtlCol="0" anchor="ctr">
            <a:normAutofit/>
          </a:bodyPr>
          <a:lstStyle/>
          <a:p>
            <a:pPr>
              <a:buNone/>
            </a:pPr>
            <a:r>
              <a:rPr lang="pl-PL" sz="2400" b="1" dirty="0">
                <a:cs typeface="Calibri"/>
              </a:rPr>
              <a:t>Antoni Andrzejewski </a:t>
            </a:r>
          </a:p>
          <a:p>
            <a:pPr>
              <a:buNone/>
            </a:pPr>
            <a:r>
              <a:rPr lang="pl-PL" sz="2400">
                <a:cs typeface="Calibri"/>
              </a:rPr>
              <a:t>urodził się 3 </a:t>
            </a:r>
            <a:r>
              <a:rPr lang="pl-PL" sz="2400" dirty="0">
                <a:cs typeface="Calibri"/>
              </a:rPr>
              <a:t>czerwca 1900r. w Stęszewie ,</a:t>
            </a:r>
          </a:p>
          <a:p>
            <a:pPr>
              <a:buNone/>
            </a:pPr>
            <a:r>
              <a:rPr lang="pl-PL" sz="2400" dirty="0">
                <a:cs typeface="Calibri"/>
              </a:rPr>
              <a:t>a  27 grudnia 1918r. umarł w Poznaniu .</a:t>
            </a:r>
          </a:p>
          <a:p>
            <a:pPr>
              <a:buNone/>
            </a:pPr>
            <a:r>
              <a:rPr lang="pl-PL" sz="2400" dirty="0">
                <a:cs typeface="Calibri"/>
              </a:rPr>
              <a:t>Pochowano go na cmentarzu Górczyńskim </a:t>
            </a:r>
          </a:p>
          <a:p>
            <a:pPr>
              <a:buNone/>
            </a:pPr>
            <a:r>
              <a:rPr lang="pl-PL" sz="2400" dirty="0">
                <a:cs typeface="Calibri"/>
              </a:rPr>
              <a:t>w obrębie pomnika Powstańców Wielkopolskich.</a:t>
            </a:r>
            <a:endParaRPr lang="pl-PL" sz="2400" dirty="0"/>
          </a:p>
        </p:txBody>
      </p:sp>
      <p:sp>
        <p:nvSpPr>
          <p:cNvPr id="13" name="Gwiazda 5-ramienna 12"/>
          <p:cNvSpPr/>
          <p:nvPr/>
        </p:nvSpPr>
        <p:spPr>
          <a:xfrm>
            <a:off x="2641600" y="2895600"/>
            <a:ext cx="279400" cy="317500"/>
          </a:xfrm>
          <a:prstGeom prst="star5">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xmlns="" val="1033288624"/>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8">
            <a:extLst>
              <a:ext uri="{FF2B5EF4-FFF2-40B4-BE49-F238E27FC236}">
                <a16:creationId xmlns:a16="http://schemas.microsoft.com/office/drawing/2014/main" xmlns="" id="{16C5FA50-8D52-4617-AF91-5C7B1C835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xmlns="" id="{60AD3180-487E-4109-B3DC-2B32E07E89BC}"/>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2800">
                <a:solidFill>
                  <a:srgbClr val="FFFFFF"/>
                </a:solidFill>
              </a:rPr>
              <a:t>TU ZOSTAŁ POCHOWANY ANTONI ANDRZEJEWSKI</a:t>
            </a:r>
          </a:p>
        </p:txBody>
      </p:sp>
      <p:sp>
        <p:nvSpPr>
          <p:cNvPr id="14" name="Rounded Rectangle 9">
            <a:extLst>
              <a:ext uri="{FF2B5EF4-FFF2-40B4-BE49-F238E27FC236}">
                <a16:creationId xmlns:a16="http://schemas.microsoft.com/office/drawing/2014/main" xmlns="" id="{E223798C-12AD-4B0C-A50C-D676347D67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braz 4" descr="Obraz zawierający drzewo, zewnętrzne&#10;&#10;Opis wygenerowany automatycznie">
            <a:extLst>
              <a:ext uri="{FF2B5EF4-FFF2-40B4-BE49-F238E27FC236}">
                <a16:creationId xmlns:a16="http://schemas.microsoft.com/office/drawing/2014/main" xmlns="" id="{FA496B3F-04D5-4366-B2E4-2C4B468328AC}"/>
              </a:ext>
            </a:extLst>
          </p:cNvPr>
          <p:cNvPicPr>
            <a:picLocks noGrp="1" noChangeAspect="1"/>
          </p:cNvPicPr>
          <p:nvPr>
            <p:ph idx="1"/>
          </p:nvPr>
        </p:nvPicPr>
        <p:blipFill rotWithShape="1">
          <a:blip r:embed="rId2"/>
          <a:srcRect r="2" b="5174"/>
          <a:stretch/>
        </p:blipFill>
        <p:spPr>
          <a:xfrm>
            <a:off x="1027051" y="942538"/>
            <a:ext cx="7163222" cy="4808332"/>
          </a:xfrm>
          <a:prstGeom prst="rect">
            <a:avLst/>
          </a:prstGeom>
          <a:effectLst/>
        </p:spPr>
      </p:pic>
    </p:spTree>
    <p:extLst>
      <p:ext uri="{BB962C8B-B14F-4D97-AF65-F5344CB8AC3E}">
        <p14:creationId xmlns:p14="http://schemas.microsoft.com/office/powerpoint/2010/main" xmlns="" val="1421326329"/>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850900" y="1"/>
            <a:ext cx="10515600" cy="1003300"/>
          </a:xfrm>
        </p:spPr>
        <p:txBody>
          <a:bodyPr/>
          <a:lstStyle/>
          <a:p>
            <a:r>
              <a:rPr lang="pl-PL" b="1" dirty="0"/>
              <a:t>Życiorys</a:t>
            </a:r>
          </a:p>
        </p:txBody>
      </p:sp>
      <p:sp>
        <p:nvSpPr>
          <p:cNvPr id="3" name="Symbol zastępczy zawartości 2"/>
          <p:cNvSpPr>
            <a:spLocks noGrp="1"/>
          </p:cNvSpPr>
          <p:nvPr>
            <p:ph idx="1"/>
          </p:nvPr>
        </p:nvSpPr>
        <p:spPr>
          <a:xfrm>
            <a:off x="850900" y="876301"/>
            <a:ext cx="10553700" cy="635000"/>
          </a:xfrm>
        </p:spPr>
        <p:txBody>
          <a:bodyPr>
            <a:normAutofit/>
          </a:bodyPr>
          <a:lstStyle/>
          <a:p>
            <a:pPr>
              <a:buNone/>
            </a:pPr>
            <a:r>
              <a:rPr lang="pl-PL" dirty="0"/>
              <a:t>Najmłodszy z sześciu synów szewca Jana i Wiktorii z Walewskich. </a:t>
            </a:r>
          </a:p>
        </p:txBody>
      </p:sp>
      <p:sp>
        <p:nvSpPr>
          <p:cNvPr id="7" name="Prostokąt 6"/>
          <p:cNvSpPr/>
          <p:nvPr/>
        </p:nvSpPr>
        <p:spPr>
          <a:xfrm>
            <a:off x="889000" y="1914436"/>
            <a:ext cx="6096000" cy="3539430"/>
          </a:xfrm>
          <a:prstGeom prst="rect">
            <a:avLst/>
          </a:prstGeom>
        </p:spPr>
        <p:txBody>
          <a:bodyPr wrap="square">
            <a:spAutoFit/>
          </a:bodyPr>
          <a:lstStyle/>
          <a:p>
            <a:pPr>
              <a:buNone/>
            </a:pPr>
            <a:r>
              <a:rPr lang="pl-PL" sz="2800" dirty="0"/>
              <a:t>W 1901 roku wraz z rodzicami przeprowadził się do Poznania, gdzie później był uczniem górczyńskiej szkoły podstawowej, skautem i aktywnym członkiem łazarskiego Towarzystwa Gimnastycznego „Sokół”.</a:t>
            </a:r>
          </a:p>
          <a:p>
            <a:pPr>
              <a:buNone/>
            </a:pPr>
            <a:endParaRPr lang="pl-PL" sz="2800" dirty="0"/>
          </a:p>
          <a:p>
            <a:pPr>
              <a:buNone/>
            </a:pPr>
            <a:endParaRPr lang="pl-PL" sz="2800" dirty="0"/>
          </a:p>
        </p:txBody>
      </p:sp>
      <p:pic>
        <p:nvPicPr>
          <p:cNvPr id="2050" name="Picture 2" descr="https://upload.wikimedia.org/wikipedia/commons/d/db/1935_Zlot_jubileuszowy_okr%C4%99gu_%C5%9Bl%C4%85skiego_Towarzystwa_Gimnastycznego_%22Sok%C3%B3%C5%82%22_w_Katowicach_1-P-1080-9.jpg"/>
          <p:cNvPicPr>
            <a:picLocks noChangeAspect="1" noChangeArrowheads="1"/>
          </p:cNvPicPr>
          <p:nvPr/>
        </p:nvPicPr>
        <p:blipFill>
          <a:blip r:embed="rId2"/>
          <a:srcRect/>
          <a:stretch>
            <a:fillRect/>
          </a:stretch>
        </p:blipFill>
        <p:spPr bwMode="auto">
          <a:xfrm rot="926511">
            <a:off x="7762875" y="1909763"/>
            <a:ext cx="3324225" cy="3830086"/>
          </a:xfrm>
          <a:prstGeom prst="rect">
            <a:avLst/>
          </a:prstGeom>
          <a:noFill/>
          <a:ln cap="rnd">
            <a:solidFill>
              <a:schemeClr val="tx1"/>
            </a:solidFill>
          </a:ln>
          <a:effectLst/>
          <a:scene3d>
            <a:camera prst="orthographicFront"/>
            <a:lightRig rig="threePt" dir="t"/>
          </a:scene3d>
          <a:sp3d extrusionH="76200" contourW="12700">
            <a:bevelT w="273050" h="50800" prst="softRound"/>
            <a:extrusionClr>
              <a:schemeClr val="bg1">
                <a:lumMod val="75000"/>
              </a:schemeClr>
            </a:extrusionClr>
            <a:contourClr>
              <a:schemeClr val="bg1">
                <a:lumMod val="75000"/>
              </a:schemeClr>
            </a:contourClr>
          </a:sp3d>
        </p:spPr>
      </p:pic>
      <p:sp>
        <p:nvSpPr>
          <p:cNvPr id="9" name="Prostokąt 8"/>
          <p:cNvSpPr/>
          <p:nvPr/>
        </p:nvSpPr>
        <p:spPr>
          <a:xfrm>
            <a:off x="914400" y="4985435"/>
            <a:ext cx="6096000" cy="1384995"/>
          </a:xfrm>
          <a:prstGeom prst="rect">
            <a:avLst/>
          </a:prstGeom>
        </p:spPr>
        <p:txBody>
          <a:bodyPr>
            <a:spAutoFit/>
          </a:bodyPr>
          <a:lstStyle/>
          <a:p>
            <a:r>
              <a:rPr lang="pl-PL" sz="2800" dirty="0"/>
              <a:t>Po zakończeniu nauki w 1915 roku pracował w poznańskich zakładach kolejowych. </a:t>
            </a:r>
          </a:p>
        </p:txBody>
      </p:sp>
    </p:spTree>
    <p:extLst>
      <p:ext uri="{BB962C8B-B14F-4D97-AF65-F5344CB8AC3E}">
        <p14:creationId xmlns:p14="http://schemas.microsoft.com/office/powerpoint/2010/main" xmlns="" val="3157894918"/>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86B67209-3500-4D31-86F2-D0921760FD64}"/>
              </a:ext>
            </a:extLst>
          </p:cNvPr>
          <p:cNvSpPr>
            <a:spLocks noGrp="1"/>
          </p:cNvSpPr>
          <p:nvPr>
            <p:ph type="title"/>
          </p:nvPr>
        </p:nvSpPr>
        <p:spPr>
          <a:xfrm rot="-180000">
            <a:off x="838200" y="365125"/>
            <a:ext cx="2794748" cy="1347974"/>
          </a:xfrm>
        </p:spPr>
        <p:txBody>
          <a:bodyPr>
            <a:normAutofit/>
          </a:bodyPr>
          <a:lstStyle/>
          <a:p>
            <a:r>
              <a:rPr lang="pl-PL" sz="2400" dirty="0">
                <a:cs typeface="Calibri Light"/>
              </a:rPr>
              <a:t>     </a:t>
            </a:r>
            <a:r>
              <a:rPr lang="pl-PL" sz="2400" b="1" dirty="0">
                <a:cs typeface="Calibri Light"/>
              </a:rPr>
              <a:t>MIASTO NARODZIN</a:t>
            </a:r>
            <a:br>
              <a:rPr lang="pl-PL" sz="2400" b="1" dirty="0">
                <a:cs typeface="Calibri Light"/>
              </a:rPr>
            </a:br>
            <a:r>
              <a:rPr lang="pl-PL" sz="2400" b="1" dirty="0">
                <a:cs typeface="Calibri Light"/>
              </a:rPr>
              <a:t>ANTONIEGO</a:t>
            </a:r>
          </a:p>
        </p:txBody>
      </p:sp>
      <p:pic>
        <p:nvPicPr>
          <p:cNvPr id="4" name="Obraz 4" descr="Obraz zawierający tekst, podłoże, budynek, stare&#10;&#10;Opis wygenerowany automatycznie">
            <a:extLst>
              <a:ext uri="{FF2B5EF4-FFF2-40B4-BE49-F238E27FC236}">
                <a16:creationId xmlns:a16="http://schemas.microsoft.com/office/drawing/2014/main" xmlns="" id="{E7F46D6F-78B3-4228-B6F9-7F8188FC23EB}"/>
              </a:ext>
            </a:extLst>
          </p:cNvPr>
          <p:cNvPicPr>
            <a:picLocks noGrp="1" noChangeAspect="1"/>
          </p:cNvPicPr>
          <p:nvPr>
            <p:ph idx="1"/>
          </p:nvPr>
        </p:nvPicPr>
        <p:blipFill>
          <a:blip r:embed="rId2"/>
          <a:stretch>
            <a:fillRect/>
          </a:stretch>
        </p:blipFill>
        <p:spPr>
          <a:xfrm>
            <a:off x="351305" y="2437140"/>
            <a:ext cx="4411756" cy="3185832"/>
          </a:xfrm>
        </p:spPr>
      </p:pic>
      <p:sp>
        <p:nvSpPr>
          <p:cNvPr id="5" name="pole tekstowe 4">
            <a:extLst>
              <a:ext uri="{FF2B5EF4-FFF2-40B4-BE49-F238E27FC236}">
                <a16:creationId xmlns:a16="http://schemas.microsoft.com/office/drawing/2014/main" xmlns="" id="{3064293F-288B-4737-8094-336669B96B0A}"/>
              </a:ext>
            </a:extLst>
          </p:cNvPr>
          <p:cNvSpPr txBox="1"/>
          <p:nvPr/>
        </p:nvSpPr>
        <p:spPr>
          <a:xfrm rot="540000">
            <a:off x="8635253" y="43254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b="1" dirty="0">
                <a:cs typeface="Calibri"/>
              </a:rPr>
              <a:t>DOM W POZNANIU </a:t>
            </a:r>
          </a:p>
          <a:p>
            <a:r>
              <a:rPr lang="pl-PL" b="1" dirty="0">
                <a:cs typeface="Calibri"/>
              </a:rPr>
              <a:t>DO KTÓREGO PRZEPROWADZIŁ  SIĘ</a:t>
            </a:r>
          </a:p>
          <a:p>
            <a:r>
              <a:rPr lang="pl-PL" b="1" dirty="0">
                <a:cs typeface="Calibri"/>
              </a:rPr>
              <a:t>Z RODZINĄ</a:t>
            </a:r>
          </a:p>
        </p:txBody>
      </p:sp>
      <p:pic>
        <p:nvPicPr>
          <p:cNvPr id="6" name="Obraz 6" descr="Obraz zawierający tekst, ulica, narysowane&#10;&#10;Opis wygenerowany automatycznie">
            <a:extLst>
              <a:ext uri="{FF2B5EF4-FFF2-40B4-BE49-F238E27FC236}">
                <a16:creationId xmlns:a16="http://schemas.microsoft.com/office/drawing/2014/main" xmlns="" id="{AAC44063-AAC4-4233-AAA0-F1D3D9FA2F6C}"/>
              </a:ext>
            </a:extLst>
          </p:cNvPr>
          <p:cNvPicPr>
            <a:picLocks noChangeAspect="1"/>
          </p:cNvPicPr>
          <p:nvPr/>
        </p:nvPicPr>
        <p:blipFill>
          <a:blip r:embed="rId3"/>
          <a:stretch>
            <a:fillRect/>
          </a:stretch>
        </p:blipFill>
        <p:spPr>
          <a:xfrm>
            <a:off x="7480487" y="2451847"/>
            <a:ext cx="4593291" cy="3086100"/>
          </a:xfrm>
          <a:prstGeom prst="rect">
            <a:avLst/>
          </a:prstGeom>
        </p:spPr>
      </p:pic>
      <p:sp>
        <p:nvSpPr>
          <p:cNvPr id="10" name="pole tekstowe 9">
            <a:extLst>
              <a:ext uri="{FF2B5EF4-FFF2-40B4-BE49-F238E27FC236}">
                <a16:creationId xmlns:a16="http://schemas.microsoft.com/office/drawing/2014/main" xmlns="" id="{39B32FD5-2E23-4CFA-B590-B93DB8A9127B}"/>
              </a:ext>
            </a:extLst>
          </p:cNvPr>
          <p:cNvSpPr txBox="1"/>
          <p:nvPr/>
        </p:nvSpPr>
        <p:spPr>
          <a:xfrm>
            <a:off x="5329517" y="3200400"/>
            <a:ext cx="216049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7200">
                <a:solidFill>
                  <a:srgbClr val="111111"/>
                </a:solidFill>
                <a:latin typeface="u2400"/>
                <a:ea typeface="u2400"/>
                <a:cs typeface="u2400"/>
              </a:rPr>
              <a:t>➔</a:t>
            </a:r>
            <a:endParaRPr lang="en-US" sz="7200"/>
          </a:p>
        </p:txBody>
      </p:sp>
    </p:spTree>
    <p:extLst>
      <p:ext uri="{BB962C8B-B14F-4D97-AF65-F5344CB8AC3E}">
        <p14:creationId xmlns:p14="http://schemas.microsoft.com/office/powerpoint/2010/main" xmlns="" val="3185114040"/>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55600" y="647700"/>
            <a:ext cx="5956300" cy="5351463"/>
          </a:xfrm>
        </p:spPr>
        <p:txBody>
          <a:bodyPr>
            <a:normAutofit lnSpcReduction="10000"/>
          </a:bodyPr>
          <a:lstStyle/>
          <a:p>
            <a:pPr>
              <a:buNone/>
            </a:pPr>
            <a:r>
              <a:rPr lang="pl-PL" dirty="0"/>
              <a:t>   </a:t>
            </a:r>
          </a:p>
          <a:p>
            <a:pPr>
              <a:buNone/>
            </a:pPr>
            <a:r>
              <a:rPr lang="pl-PL" dirty="0"/>
              <a:t>   W 1918 roku wstąpił do Polskiej Organizacji Wojskowej Zaboru Pruskiego i brał udział w przygotowaniu powstania wielkopolskiego. Przydzielony 27 grudnia 1918 roku do 1 łazarskiego plutonu powstańczego, który liczył 48 członków pod dowództwem Kazimierza </a:t>
            </a:r>
            <a:r>
              <a:rPr lang="pl-PL" dirty="0" err="1"/>
              <a:t>Kapturskiego</a:t>
            </a:r>
            <a:r>
              <a:rPr lang="pl-PL" dirty="0"/>
              <a:t> wyruszył na pomoc walczącym powstańcom Śródmieścia. Został ranny pod budynkiem Prezydium Policji i zmarł od ran tego samego dnia. </a:t>
            </a:r>
          </a:p>
        </p:txBody>
      </p:sp>
      <p:pic>
        <p:nvPicPr>
          <p:cNvPr id="1026" name="Picture 2" descr="https://upload.wikimedia.org/wikipedia/commons/f/fe/Leon_Prauzinski_Szturm_na_Prezydium_Policji_1918.jpg"/>
          <p:cNvPicPr>
            <a:picLocks noChangeAspect="1" noChangeArrowheads="1"/>
          </p:cNvPicPr>
          <p:nvPr/>
        </p:nvPicPr>
        <p:blipFill>
          <a:blip r:embed="rId2"/>
          <a:srcRect/>
          <a:stretch>
            <a:fillRect/>
          </a:stretch>
        </p:blipFill>
        <p:spPr bwMode="auto">
          <a:xfrm>
            <a:off x="6569075" y="1814513"/>
            <a:ext cx="5285392" cy="3417888"/>
          </a:xfrm>
          <a:prstGeom prst="rect">
            <a:avLst/>
          </a:prstGeom>
          <a:noFill/>
        </p:spPr>
      </p:pic>
    </p:spTree>
    <p:extLst>
      <p:ext uri="{BB962C8B-B14F-4D97-AF65-F5344CB8AC3E}">
        <p14:creationId xmlns:p14="http://schemas.microsoft.com/office/powerpoint/2010/main" xmlns="" val="71586255"/>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a:t>W dowód wdzięczności klasa VB</a:t>
            </a:r>
          </a:p>
        </p:txBody>
      </p:sp>
    </p:spTree>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D76326D-F346-4F50-82C6-740354FD302F}"/>
              </a:ext>
            </a:extLst>
          </p:cNvPr>
          <p:cNvSpPr txBox="1">
            <a:spLocks noGrp="1"/>
          </p:cNvSpPr>
          <p:nvPr>
            <p:ph type="title" idx="4294967295"/>
          </p:nvPr>
        </p:nvSpPr>
        <p:spPr>
          <a:xfrm>
            <a:off x="622440" y="192600"/>
            <a:ext cx="10817280" cy="5494680"/>
          </a:xfrm>
        </p:spPr>
        <p:txBody>
          <a:bodyPr>
            <a:normAutofit fontScale="90000"/>
          </a:bodyPr>
          <a:lstStyle/>
          <a:p>
            <a:pPr lvl="0" algn="ctr"/>
            <a:r>
              <a:rPr lang="pl-PL" sz="2800" dirty="0">
                <a:latin typeface="Times New Roman" pitchFamily="18"/>
                <a:cs typeface="Times New Roman" pitchFamily="2"/>
              </a:rPr>
              <a:t>Jednym z nich był czternastoletni Jurek </a:t>
            </a:r>
            <a:r>
              <a:rPr lang="pl-PL" sz="2800" dirty="0" err="1">
                <a:latin typeface="Times New Roman" pitchFamily="18"/>
                <a:cs typeface="Times New Roman" pitchFamily="2"/>
              </a:rPr>
              <a:t>Bitschan</a:t>
            </a:r>
            <a:r>
              <a:rPr lang="pl-PL" sz="2800">
                <a:latin typeface="Times New Roman" pitchFamily="18"/>
                <a:cs typeface="Times New Roman" pitchFamily="2"/>
              </a:rPr>
              <a:t>, który od pierwszych dni chciał dołączyć do obrońców Lwowa. Jurek po kryjomu wyszedł z domu, bez zgody taty. Początkowo nie chciano go dołączyć do obrońców, ze względu na dziecinny wygląd – on jednak prosił tak długo, aż pozwolono mu zostać i walczyć. Jurek Bitschan cały czas szedł w pierwszym szeregu i walczył. Oddział, w którym szedł, dotarł na Cmentarz Łyczakowski- tam Jurek został postrzelony w obie nogi. Sanitariusz , który chciał go opatrzyć, dostał pociskiem w ramię. Obrońcy nie zdołali go wyciągnąć i rannego chłopca zostawiono między grobami przykrytego płaszczem. Następnego dnia Ukraińcy wycofali się z miasta i Lwów był wolny. Tata Znalazł martwego syna na Cmentarzu Łyczakowskim „ Twarzyczka miała wyraz pogodny i jasny. Może ostatnią bohaterską chwilę krótkiego żywota opromieniła piękna i dumna świadomość, że zgodnie ze złożonym przyrzeczeniem znalazł tyle sił by służyć i wytrzymać”. </a:t>
            </a:r>
            <a:r>
              <a:rPr lang="pl-PL" sz="2800">
                <a:cs typeface="Calibri Light" pitchFamily="2"/>
              </a:rPr>
              <a:t/>
            </a:r>
            <a:br>
              <a:rPr lang="pl-PL" sz="2800">
                <a:cs typeface="Calibri Light" pitchFamily="2"/>
              </a:rPr>
            </a:br>
            <a:endParaRPr lang="pl-PL" sz="2800">
              <a:cs typeface="Calibri Light" pitchFamily="2"/>
            </a:endParaRPr>
          </a:p>
        </p:txBody>
      </p:sp>
    </p:spTree>
    <p:extLst>
      <p:ext uri="{BB962C8B-B14F-4D97-AF65-F5344CB8AC3E}">
        <p14:creationId xmlns:p14="http://schemas.microsoft.com/office/powerpoint/2010/main" xmlns="" val="3645736055"/>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3449505" y="2381478"/>
            <a:ext cx="8361229" cy="2098226"/>
          </a:xfrm>
        </p:spPr>
        <p:txBody>
          <a:bodyPr/>
          <a:lstStyle/>
          <a:p>
            <a:pPr algn="ctr"/>
            <a:r>
              <a:rPr lang="pl-PL" sz="3600" dirty="0"/>
              <a:t>Warszawskie dzieci</a:t>
            </a:r>
            <a:r>
              <a:rPr lang="pl-PL" dirty="0"/>
              <a:t/>
            </a:r>
            <a:br>
              <a:rPr lang="pl-PL" dirty="0"/>
            </a:br>
            <a:r>
              <a:rPr lang="pl-PL" dirty="0"/>
              <a:t>ZAWISZACY</a:t>
            </a:r>
          </a:p>
        </p:txBody>
      </p:sp>
      <p:pic>
        <p:nvPicPr>
          <p:cNvPr id="3074" name="Picture 2" descr="Pomnik Małego Powstańca"/>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1836" y="660229"/>
            <a:ext cx="3912842" cy="589228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pole tekstowe 2"/>
          <p:cNvSpPr txBox="1"/>
          <p:nvPr/>
        </p:nvSpPr>
        <p:spPr>
          <a:xfrm>
            <a:off x="4209691" y="6208140"/>
            <a:ext cx="2631056" cy="369332"/>
          </a:xfrm>
          <a:prstGeom prst="rect">
            <a:avLst/>
          </a:prstGeom>
          <a:noFill/>
        </p:spPr>
        <p:txBody>
          <a:bodyPr wrap="square" rtlCol="0">
            <a:spAutoFit/>
          </a:bodyPr>
          <a:lstStyle/>
          <a:p>
            <a:r>
              <a:rPr lang="pl-PL" dirty="0">
                <a:solidFill>
                  <a:schemeClr val="bg1"/>
                </a:solidFill>
                <a:hlinkClick r:id="rId3"/>
              </a:rPr>
              <a:t>www.historia-warszawy.pl      </a:t>
            </a:r>
            <a:endParaRPr lang="pl-PL" dirty="0">
              <a:solidFill>
                <a:schemeClr val="bg1"/>
              </a:solidFill>
            </a:endParaRPr>
          </a:p>
        </p:txBody>
      </p:sp>
    </p:spTree>
    <p:extLst>
      <p:ext uri="{BB962C8B-B14F-4D97-AF65-F5344CB8AC3E}">
        <p14:creationId xmlns:p14="http://schemas.microsoft.com/office/powerpoint/2010/main" xmlns="" val="15119979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100">
        <p15:prstTrans prst="fallOver"/>
      </p:transition>
    </mc:Choice>
    <mc:Fallback>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3815255" y="352111"/>
            <a:ext cx="4560118" cy="1211646"/>
          </a:xfrm>
        </p:spPr>
        <p:txBody>
          <a:bodyPr>
            <a:noAutofit/>
          </a:bodyPr>
          <a:lstStyle/>
          <a:p>
            <a:r>
              <a:rPr lang="pl-PL" sz="6600" dirty="0">
                <a:latin typeface="Rockwell" panose="02060603020205020403" pitchFamily="18" charset="0"/>
              </a:rPr>
              <a:t>Zawiszacy</a:t>
            </a:r>
          </a:p>
        </p:txBody>
      </p:sp>
      <p:sp>
        <p:nvSpPr>
          <p:cNvPr id="4" name="Symbol zastępczy zawartości 3"/>
          <p:cNvSpPr>
            <a:spLocks noGrp="1"/>
          </p:cNvSpPr>
          <p:nvPr>
            <p:ph sz="half" idx="1"/>
          </p:nvPr>
        </p:nvSpPr>
        <p:spPr>
          <a:xfrm>
            <a:off x="1003587" y="1563757"/>
            <a:ext cx="6112829" cy="4929808"/>
          </a:xfrm>
        </p:spPr>
        <p:txBody>
          <a:bodyPr>
            <a:normAutofit fontScale="25000" lnSpcReduction="20000"/>
          </a:bodyPr>
          <a:lstStyle/>
          <a:p>
            <a:pPr>
              <a:lnSpc>
                <a:spcPct val="120000"/>
              </a:lnSpc>
              <a:spcBef>
                <a:spcPts val="0"/>
              </a:spcBef>
            </a:pPr>
            <a:r>
              <a:rPr lang="pl-PL" sz="11200" dirty="0">
                <a:latin typeface="Rockwell" panose="02060603020205020403" pitchFamily="18" charset="0"/>
              </a:rPr>
              <a:t>to najmłodsza grupa wiekowa harcerzy Szarych Szeregów skupiająca  chłopców w wieku od 12 do 14 lat;</a:t>
            </a:r>
          </a:p>
          <a:p>
            <a:pPr>
              <a:lnSpc>
                <a:spcPct val="120000"/>
              </a:lnSpc>
              <a:spcBef>
                <a:spcPts val="0"/>
              </a:spcBef>
            </a:pPr>
            <a:r>
              <a:rPr lang="pl-PL" sz="11200" dirty="0">
                <a:latin typeface="Rockwell" panose="02060603020205020403" pitchFamily="18" charset="0"/>
              </a:rPr>
              <a:t>wzorem i patronem do naśladowania dla Zawiszaków był najdzielniejszy i największy polski rycerz Zawisza Czarny </a:t>
            </a:r>
          </a:p>
          <a:p>
            <a:pPr marL="0" indent="0">
              <a:lnSpc>
                <a:spcPct val="120000"/>
              </a:lnSpc>
              <a:spcBef>
                <a:spcPts val="0"/>
              </a:spcBef>
              <a:buNone/>
            </a:pPr>
            <a:r>
              <a:rPr lang="pl-PL" sz="11200" dirty="0">
                <a:latin typeface="Rockwell" panose="02060603020205020403" pitchFamily="18" charset="0"/>
              </a:rPr>
              <a:t>    z Garbowa- niepokonany,      </a:t>
            </a:r>
          </a:p>
          <a:p>
            <a:pPr marL="0" indent="0">
              <a:lnSpc>
                <a:spcPct val="120000"/>
              </a:lnSpc>
              <a:spcBef>
                <a:spcPts val="0"/>
              </a:spcBef>
              <a:buNone/>
            </a:pPr>
            <a:r>
              <a:rPr lang="pl-PL" sz="11200" dirty="0">
                <a:latin typeface="Rockwell" panose="02060603020205020403" pitchFamily="18" charset="0"/>
              </a:rPr>
              <a:t>    niezawodny i zawsze mówiący   </a:t>
            </a:r>
          </a:p>
          <a:p>
            <a:pPr marL="0" indent="0">
              <a:lnSpc>
                <a:spcPct val="120000"/>
              </a:lnSpc>
              <a:spcBef>
                <a:spcPts val="0"/>
              </a:spcBef>
              <a:buNone/>
            </a:pPr>
            <a:r>
              <a:rPr lang="pl-PL" sz="11200" dirty="0">
                <a:latin typeface="Rockwell" panose="02060603020205020403" pitchFamily="18" charset="0"/>
              </a:rPr>
              <a:t>    prawdę;</a:t>
            </a:r>
          </a:p>
          <a:p>
            <a:endParaRPr lang="pl-PL" sz="2800" dirty="0"/>
          </a:p>
        </p:txBody>
      </p:sp>
      <p:pic>
        <p:nvPicPr>
          <p:cNvPr id="1026" name="Picture 2" descr="Szare Szeregi. Fot. PAP/T. Gzell"/>
          <p:cNvPicPr>
            <a:picLocks noGrp="1" noChangeAspect="1" noChangeArrowheads="1"/>
          </p:cNvPicPr>
          <p:nvPr>
            <p:ph sz="half" idx="2"/>
          </p:nvPr>
        </p:nvPicPr>
        <p:blipFill>
          <a:blip r:embed="rId2">
            <a:extLst>
              <a:ext uri="{28A0092B-C50C-407E-A947-70E740481C1C}">
                <a14:useLocalDpi xmlns:a14="http://schemas.microsoft.com/office/drawing/2010/main" xmlns="" val="0"/>
              </a:ext>
            </a:extLst>
          </a:blip>
          <a:srcRect/>
          <a:stretch>
            <a:fillRect/>
          </a:stretch>
        </p:blipFill>
        <p:spPr bwMode="auto">
          <a:xfrm>
            <a:off x="6987140" y="1759276"/>
            <a:ext cx="4754562" cy="328381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ole tekstowe 1"/>
          <p:cNvSpPr txBox="1"/>
          <p:nvPr/>
        </p:nvSpPr>
        <p:spPr>
          <a:xfrm>
            <a:off x="7116416" y="4710023"/>
            <a:ext cx="1259833" cy="369332"/>
          </a:xfrm>
          <a:prstGeom prst="rect">
            <a:avLst/>
          </a:prstGeom>
          <a:noFill/>
        </p:spPr>
        <p:txBody>
          <a:bodyPr wrap="square" rtlCol="0">
            <a:spAutoFit/>
          </a:bodyPr>
          <a:lstStyle/>
          <a:p>
            <a:r>
              <a:rPr lang="pl-PL" dirty="0">
                <a:solidFill>
                  <a:schemeClr val="bg1"/>
                </a:solidFill>
              </a:rPr>
              <a:t>dzieje.pl</a:t>
            </a:r>
          </a:p>
        </p:txBody>
      </p:sp>
    </p:spTree>
    <p:extLst>
      <p:ext uri="{BB962C8B-B14F-4D97-AF65-F5344CB8AC3E}">
        <p14:creationId xmlns:p14="http://schemas.microsoft.com/office/powerpoint/2010/main" xmlns="" val="33781131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ymbol zastępczy zawartości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954156" y="622852"/>
            <a:ext cx="2245157" cy="3581400"/>
          </a:xfrm>
          <a:prstGeom prst="rect">
            <a:avLst/>
          </a:prstGeom>
        </p:spPr>
      </p:pic>
      <p:pic>
        <p:nvPicPr>
          <p:cNvPr id="12" name="Symbol zastępczy zawartości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9658064" y="622852"/>
            <a:ext cx="2245157" cy="3581400"/>
          </a:xfrm>
          <a:prstGeom prst="rect">
            <a:avLst/>
          </a:prstGeom>
        </p:spPr>
      </p:pic>
      <p:pic>
        <p:nvPicPr>
          <p:cNvPr id="11" name="Symbol zastępczy zawartości 3"/>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127985" y="3528848"/>
            <a:ext cx="2245157" cy="3581400"/>
          </a:xfrm>
          <a:prstGeom prst="rect">
            <a:avLst/>
          </a:prstGeom>
          <a:effectLst>
            <a:glow>
              <a:schemeClr val="accent1"/>
            </a:glow>
            <a:outerShdw dist="50800" dir="5400000" algn="ctr" rotWithShape="0">
              <a:srgbClr val="000000"/>
            </a:outerShdw>
          </a:effectLst>
        </p:spPr>
      </p:pic>
      <p:sp>
        <p:nvSpPr>
          <p:cNvPr id="9" name="Prostokąt 8"/>
          <p:cNvSpPr/>
          <p:nvPr/>
        </p:nvSpPr>
        <p:spPr>
          <a:xfrm>
            <a:off x="874643" y="450574"/>
            <a:ext cx="11317357" cy="4524315"/>
          </a:xfrm>
          <a:prstGeom prst="rect">
            <a:avLst/>
          </a:prstGeom>
        </p:spPr>
        <p:txBody>
          <a:bodyPr wrap="square">
            <a:spAutoFit/>
          </a:bodyPr>
          <a:lstStyle/>
          <a:p>
            <a:r>
              <a:rPr lang="pl-PL" sz="3200" dirty="0">
                <a:latin typeface="Rockwell" panose="02060603020205020403" pitchFamily="18" charset="0"/>
                <a:cs typeface="Arial" panose="020B0604020202020204" pitchFamily="34" charset="0"/>
              </a:rPr>
              <a:t>Podczas okupacji harcerze Zawiszy nie brali udziału </a:t>
            </a:r>
          </a:p>
          <a:p>
            <a:r>
              <a:rPr lang="pl-PL" sz="3200" dirty="0">
                <a:latin typeface="Rockwell" panose="02060603020205020403" pitchFamily="18" charset="0"/>
                <a:cs typeface="Arial" panose="020B0604020202020204" pitchFamily="34" charset="0"/>
              </a:rPr>
              <a:t>w walce bieżącej, </a:t>
            </a:r>
          </a:p>
          <a:p>
            <a:pPr marL="457200" indent="-457200">
              <a:buFont typeface="Arial" panose="020B0604020202020204" pitchFamily="34" charset="0"/>
              <a:buChar char="•"/>
            </a:pPr>
            <a:r>
              <a:rPr lang="pl-PL" sz="3200" dirty="0">
                <a:latin typeface="Rockwell" panose="02060603020205020403" pitchFamily="18" charset="0"/>
                <a:cs typeface="Arial" panose="020B0604020202020204" pitchFamily="34" charset="0"/>
              </a:rPr>
              <a:t> przygotowywali się do pełnienia służby pomocniczej, </a:t>
            </a:r>
          </a:p>
          <a:p>
            <a:pPr marL="457200" indent="-457200">
              <a:buFont typeface="Arial" panose="020B0604020202020204" pitchFamily="34" charset="0"/>
              <a:buChar char="•"/>
            </a:pPr>
            <a:r>
              <a:rPr lang="pl-PL" sz="3200" dirty="0">
                <a:latin typeface="Rockwell" panose="02060603020205020403" pitchFamily="18" charset="0"/>
                <a:cs typeface="Arial" panose="020B0604020202020204" pitchFamily="34" charset="0"/>
              </a:rPr>
              <a:t>a nauką na tajnych kompletach – do odbudowy. </a:t>
            </a:r>
          </a:p>
          <a:p>
            <a:pPr marL="457200" indent="-457200">
              <a:buFont typeface="Arial" panose="020B0604020202020204" pitchFamily="34" charset="0"/>
              <a:buChar char="•"/>
            </a:pPr>
            <a:endParaRPr lang="pl-PL" sz="3200" dirty="0">
              <a:latin typeface="Rockwell" panose="02060603020205020403" pitchFamily="18" charset="0"/>
              <a:cs typeface="Arial" panose="020B0604020202020204" pitchFamily="34" charset="0"/>
            </a:endParaRPr>
          </a:p>
          <a:p>
            <a:pPr marL="457200" indent="-457200">
              <a:buFont typeface="Arial" panose="020B0604020202020204" pitchFamily="34" charset="0"/>
              <a:buChar char="•"/>
            </a:pPr>
            <a:endParaRPr lang="pl-PL" sz="3200" dirty="0">
              <a:latin typeface="Rockwell" panose="02060603020205020403" pitchFamily="18" charset="0"/>
              <a:cs typeface="Arial" panose="020B0604020202020204" pitchFamily="34" charset="0"/>
            </a:endParaRPr>
          </a:p>
          <a:p>
            <a:r>
              <a:rPr lang="pl-PL" sz="3200" dirty="0">
                <a:latin typeface="Rockwell" panose="02060603020205020403" pitchFamily="18" charset="0"/>
                <a:cs typeface="Arial" panose="020B0604020202020204" pitchFamily="34" charset="0"/>
              </a:rPr>
              <a:t>Tworzyli niemal normalne zastępy i drużyny harcerskie, przeprowadzające w mieszkaniach lub podmiejskich lasach zbiórki  i zdobywające stopnie harcerskie.</a:t>
            </a:r>
          </a:p>
        </p:txBody>
      </p:sp>
    </p:spTree>
    <p:extLst>
      <p:ext uri="{BB962C8B-B14F-4D97-AF65-F5344CB8AC3E}">
        <p14:creationId xmlns:p14="http://schemas.microsoft.com/office/powerpoint/2010/main" xmlns="" val="39604617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1202370" y="782938"/>
            <a:ext cx="10221004" cy="5339566"/>
          </a:xfrm>
        </p:spPr>
        <p:txBody>
          <a:bodyPr>
            <a:normAutofit/>
          </a:bodyPr>
          <a:lstStyle/>
          <a:p>
            <a:r>
              <a:rPr lang="pl-PL" sz="3200" dirty="0">
                <a:latin typeface="Rockwell" panose="02060603020205020403" pitchFamily="18" charset="0"/>
              </a:rPr>
              <a:t>Przygotowanie Drużyn Zawiszy do wojskowych służb pomocniczych oznaczono kryptonimem "</a:t>
            </a:r>
            <a:r>
              <a:rPr lang="pl-PL" sz="3200" dirty="0" err="1">
                <a:latin typeface="Rockwell" panose="02060603020205020403" pitchFamily="18" charset="0"/>
              </a:rPr>
              <a:t>Mafeking</a:t>
            </a:r>
            <a:r>
              <a:rPr lang="pl-PL" sz="3200" dirty="0">
                <a:latin typeface="Rockwell" panose="02060603020205020403" pitchFamily="18" charset="0"/>
              </a:rPr>
              <a:t>". </a:t>
            </a:r>
          </a:p>
          <a:p>
            <a:r>
              <a:rPr lang="pl-PL" sz="3200" dirty="0">
                <a:latin typeface="Rockwell" panose="02060603020205020403" pitchFamily="18" charset="0"/>
              </a:rPr>
              <a:t>Na </a:t>
            </a:r>
            <a:r>
              <a:rPr lang="pl-PL" sz="3200" dirty="0" err="1">
                <a:latin typeface="Rockwell" panose="02060603020205020403" pitchFamily="18" charset="0"/>
              </a:rPr>
              <a:t>zawiszacką</a:t>
            </a:r>
            <a:r>
              <a:rPr lang="pl-PL" sz="3200" dirty="0">
                <a:latin typeface="Rockwell" panose="02060603020205020403" pitchFamily="18" charset="0"/>
              </a:rPr>
              <a:t> służbę pomocniczą składały się, zgodnie z ustalonym wspólnie ze sztabem AK programem, następujące prace:</a:t>
            </a:r>
            <a:br>
              <a:rPr lang="pl-PL" sz="3200" dirty="0">
                <a:latin typeface="Rockwell" panose="02060603020205020403" pitchFamily="18" charset="0"/>
              </a:rPr>
            </a:br>
            <a:r>
              <a:rPr lang="pl-PL" sz="3200" dirty="0">
                <a:latin typeface="Rockwell" panose="02060603020205020403" pitchFamily="18" charset="0"/>
              </a:rPr>
              <a:t/>
            </a:r>
            <a:br>
              <a:rPr lang="pl-PL" sz="3200" dirty="0">
                <a:latin typeface="Rockwell" panose="02060603020205020403" pitchFamily="18" charset="0"/>
              </a:rPr>
            </a:br>
            <a:r>
              <a:rPr lang="pl-PL" sz="3200" dirty="0">
                <a:latin typeface="Rockwell" panose="02060603020205020403" pitchFamily="18" charset="0"/>
              </a:rPr>
              <a:t>* regulacja ruchu,</a:t>
            </a:r>
            <a:br>
              <a:rPr lang="pl-PL" sz="3200" dirty="0">
                <a:latin typeface="Rockwell" panose="02060603020205020403" pitchFamily="18" charset="0"/>
              </a:rPr>
            </a:br>
            <a:r>
              <a:rPr lang="pl-PL" sz="3200" dirty="0">
                <a:latin typeface="Rockwell" panose="02060603020205020403" pitchFamily="18" charset="0"/>
              </a:rPr>
              <a:t>* łączność,</a:t>
            </a:r>
            <a:br>
              <a:rPr lang="pl-PL" sz="3200" dirty="0">
                <a:latin typeface="Rockwell" panose="02060603020205020403" pitchFamily="18" charset="0"/>
              </a:rPr>
            </a:br>
            <a:r>
              <a:rPr lang="pl-PL" sz="3200" dirty="0">
                <a:latin typeface="Rockwell" panose="02060603020205020403" pitchFamily="18" charset="0"/>
              </a:rPr>
              <a:t>* ratownictwo.</a:t>
            </a:r>
          </a:p>
        </p:txBody>
      </p:sp>
    </p:spTree>
    <p:extLst>
      <p:ext uri="{BB962C8B-B14F-4D97-AF65-F5344CB8AC3E}">
        <p14:creationId xmlns:p14="http://schemas.microsoft.com/office/powerpoint/2010/main" xmlns="" val="20588909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type="body" sz="half" idx="2"/>
          </p:nvPr>
        </p:nvSpPr>
        <p:spPr>
          <a:xfrm>
            <a:off x="250934" y="190390"/>
            <a:ext cx="4881784" cy="3976168"/>
          </a:xfrm>
        </p:spPr>
        <p:txBody>
          <a:bodyPr>
            <a:noAutofit/>
          </a:bodyPr>
          <a:lstStyle/>
          <a:p>
            <a:pPr>
              <a:lnSpc>
                <a:spcPct val="100000"/>
              </a:lnSpc>
              <a:spcAft>
                <a:spcPts val="0"/>
              </a:spcAft>
            </a:pPr>
            <a:endParaRPr lang="pl-PL" sz="3200" dirty="0">
              <a:latin typeface="Rockwell" panose="02060603020205020403" pitchFamily="18" charset="0"/>
            </a:endParaRPr>
          </a:p>
          <a:p>
            <a:pPr>
              <a:lnSpc>
                <a:spcPct val="100000"/>
              </a:lnSpc>
              <a:spcAft>
                <a:spcPts val="0"/>
              </a:spcAft>
            </a:pPr>
            <a:r>
              <a:rPr lang="pl-PL" sz="3200" dirty="0">
                <a:solidFill>
                  <a:schemeClr val="bg1"/>
                </a:solidFill>
                <a:latin typeface="Rockwell" panose="02060603020205020403" pitchFamily="18" charset="0"/>
              </a:rPr>
              <a:t>Podczas Powstania Warszawskiego członkowie Zawiszy zajmowali się łącznictwem i przenoszeniem meldunków.</a:t>
            </a:r>
            <a:r>
              <a:rPr lang="pl-PL" sz="5400" dirty="0">
                <a:solidFill>
                  <a:schemeClr val="bg1"/>
                </a:solidFill>
              </a:rPr>
              <a:t/>
            </a:r>
            <a:br>
              <a:rPr lang="pl-PL" sz="5400" dirty="0">
                <a:solidFill>
                  <a:schemeClr val="bg1"/>
                </a:solidFill>
              </a:rPr>
            </a:br>
            <a:r>
              <a:rPr lang="pl-PL" sz="3600" dirty="0"/>
              <a:t/>
            </a:r>
            <a:br>
              <a:rPr lang="pl-PL" sz="3600" dirty="0"/>
            </a:br>
            <a:endParaRPr lang="pl-PL" sz="3600" dirty="0"/>
          </a:p>
        </p:txBody>
      </p:sp>
      <p:pic>
        <p:nvPicPr>
          <p:cNvPr id="12" name="Picture 2" descr="Zobacz obraz źródłowy"/>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l="22643" r="22643"/>
          <a:stretch>
            <a:fillRect/>
          </a:stretch>
        </p:blipFill>
        <p:spPr bwMode="auto">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pole tekstowe 1"/>
          <p:cNvSpPr txBox="1"/>
          <p:nvPr/>
        </p:nvSpPr>
        <p:spPr>
          <a:xfrm>
            <a:off x="6012610" y="6349042"/>
            <a:ext cx="3968151" cy="369332"/>
          </a:xfrm>
          <a:prstGeom prst="rect">
            <a:avLst/>
          </a:prstGeom>
          <a:noFill/>
        </p:spPr>
        <p:txBody>
          <a:bodyPr wrap="square" rtlCol="0">
            <a:spAutoFit/>
          </a:bodyPr>
          <a:lstStyle/>
          <a:p>
            <a:r>
              <a:rPr lang="pl-PL" dirty="0">
                <a:solidFill>
                  <a:schemeClr val="bg1"/>
                </a:solidFill>
              </a:rPr>
              <a:t>www.ocdn.eu/pulscms-transforms/</a:t>
            </a:r>
          </a:p>
        </p:txBody>
      </p:sp>
    </p:spTree>
    <p:extLst>
      <p:ext uri="{BB962C8B-B14F-4D97-AF65-F5344CB8AC3E}">
        <p14:creationId xmlns:p14="http://schemas.microsoft.com/office/powerpoint/2010/main" xmlns="" val="9029622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Zobacz obraz źródłowy"/>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69465" y="728870"/>
            <a:ext cx="8685069" cy="5804521"/>
          </a:xfrm>
          <a:prstGeom prst="rect">
            <a:avLst/>
          </a:prstGeom>
          <a:noFill/>
          <a:extLst>
            <a:ext uri="{909E8E84-426E-40DD-AFC4-6F175D3DCCD1}">
              <a14:hiddenFill xmlns:a14="http://schemas.microsoft.com/office/drawing/2010/main" xmlns="">
                <a:solidFill>
                  <a:srgbClr val="FFFFFF"/>
                </a:solidFill>
              </a14:hiddenFill>
            </a:ext>
          </a:extLst>
        </p:spPr>
      </p:pic>
      <p:sp>
        <p:nvSpPr>
          <p:cNvPr id="2" name="pole tekstowe 1"/>
          <p:cNvSpPr txBox="1"/>
          <p:nvPr/>
        </p:nvSpPr>
        <p:spPr>
          <a:xfrm>
            <a:off x="8945593" y="6176514"/>
            <a:ext cx="1966822" cy="369332"/>
          </a:xfrm>
          <a:prstGeom prst="rect">
            <a:avLst/>
          </a:prstGeom>
          <a:noFill/>
        </p:spPr>
        <p:txBody>
          <a:bodyPr wrap="square" rtlCol="0">
            <a:spAutoFit/>
          </a:bodyPr>
          <a:lstStyle/>
          <a:p>
            <a:r>
              <a:rPr lang="pl-PL" dirty="0"/>
              <a:t>www.malygosc.pl</a:t>
            </a:r>
          </a:p>
        </p:txBody>
      </p:sp>
    </p:spTree>
    <p:extLst>
      <p:ext uri="{BB962C8B-B14F-4D97-AF65-F5344CB8AC3E}">
        <p14:creationId xmlns:p14="http://schemas.microsoft.com/office/powerpoint/2010/main" xmlns="" val="16201769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179442" y="874642"/>
            <a:ext cx="10833882" cy="3046988"/>
          </a:xfrm>
          <a:prstGeom prst="rect">
            <a:avLst/>
          </a:prstGeom>
        </p:spPr>
        <p:txBody>
          <a:bodyPr wrap="square">
            <a:spAutoFit/>
          </a:bodyPr>
          <a:lstStyle/>
          <a:p>
            <a:r>
              <a:rPr lang="pl-PL" sz="3200" dirty="0">
                <a:latin typeface="Rockwell" panose="02060603020205020403" pitchFamily="18" charset="0"/>
              </a:rPr>
              <a:t>Do najbardziej znanej akcji Zawiszaków należała zorganizowana w czasie powstania warszawskiego Harcerska Poczta Polowa, która zajmowała się roznoszeniem listów wśród ludności cywilnej, pozbawionej często możliwości skontaktowania się</a:t>
            </a:r>
          </a:p>
          <a:p>
            <a:r>
              <a:rPr lang="pl-PL" sz="3200" dirty="0">
                <a:latin typeface="Rockwell" panose="02060603020205020403" pitchFamily="18" charset="0"/>
              </a:rPr>
              <a:t> z bliskimi w innych dzielnicach walczącej Warszawy.</a:t>
            </a:r>
          </a:p>
        </p:txBody>
      </p:sp>
      <p:pic>
        <p:nvPicPr>
          <p:cNvPr id="3" name="Picture 2" descr="Zobacz obraz źródłow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329918" y="3903706"/>
            <a:ext cx="2775780" cy="2789659"/>
          </a:xfrm>
          <a:prstGeom prst="rect">
            <a:avLst/>
          </a:prstGeom>
          <a:noFill/>
          <a:effectLst>
            <a:outerShdw dist="50800" dir="5400000" algn="ctr" rotWithShape="0">
              <a:srgbClr val="000000">
                <a:alpha val="74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3095168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Symbol zastępczy zawartości 5"/>
          <p:cNvPicPr>
            <a:picLocks noGrp="1" noChangeAspect="1"/>
          </p:cNvPicPr>
          <p:nvPr>
            <p:ph idx="4294967295"/>
          </p:nvPr>
        </p:nvPicPr>
        <p:blipFill>
          <a:blip r:embed="rId2" cstate="print">
            <a:extLst>
              <a:ext uri="{28A0092B-C50C-407E-A947-70E740481C1C}">
                <a14:useLocalDpi xmlns:a14="http://schemas.microsoft.com/office/drawing/2010/main" xmlns="" val="0"/>
              </a:ext>
            </a:extLst>
          </a:blip>
          <a:stretch>
            <a:fillRect/>
          </a:stretch>
        </p:blipFill>
        <p:spPr>
          <a:xfrm>
            <a:off x="3366650" y="142985"/>
            <a:ext cx="4773612" cy="6384925"/>
          </a:xfrm>
        </p:spPr>
      </p:pic>
      <p:sp>
        <p:nvSpPr>
          <p:cNvPr id="2" name="pole tekstowe 1"/>
          <p:cNvSpPr txBox="1"/>
          <p:nvPr/>
        </p:nvSpPr>
        <p:spPr>
          <a:xfrm>
            <a:off x="8140262" y="6245525"/>
            <a:ext cx="2047534" cy="369332"/>
          </a:xfrm>
          <a:prstGeom prst="rect">
            <a:avLst/>
          </a:prstGeom>
          <a:noFill/>
        </p:spPr>
        <p:txBody>
          <a:bodyPr wrap="square" rtlCol="0">
            <a:spAutoFit/>
          </a:bodyPr>
          <a:lstStyle/>
          <a:p>
            <a:r>
              <a:rPr lang="pl-PL" dirty="0"/>
              <a:t>www.histmag.org</a:t>
            </a:r>
          </a:p>
        </p:txBody>
      </p:sp>
    </p:spTree>
    <p:extLst>
      <p:ext uri="{BB962C8B-B14F-4D97-AF65-F5344CB8AC3E}">
        <p14:creationId xmlns:p14="http://schemas.microsoft.com/office/powerpoint/2010/main" xmlns="" val="41442063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550505" y="530086"/>
            <a:ext cx="9965634" cy="5016758"/>
          </a:xfrm>
          <a:prstGeom prst="rect">
            <a:avLst/>
          </a:prstGeom>
        </p:spPr>
        <p:txBody>
          <a:bodyPr wrap="square">
            <a:spAutoFit/>
          </a:bodyPr>
          <a:lstStyle/>
          <a:p>
            <a:r>
              <a:rPr lang="pl-PL" sz="3200" dirty="0">
                <a:latin typeface="Rockwell" panose="02060603020205020403" pitchFamily="18" charset="0"/>
              </a:rPr>
              <a:t>Pierwsza poczta polowa została zorganizowana przez harcmistrza </a:t>
            </a:r>
            <a:r>
              <a:rPr lang="pl-PL" sz="3200" i="1" dirty="0">
                <a:solidFill>
                  <a:srgbClr val="FFFF00"/>
                </a:solidFill>
                <a:latin typeface="Rockwell" panose="02060603020205020403" pitchFamily="18" charset="0"/>
                <a:hlinkClick r:id="rId2" tooltip="Kazimierz Grenda"/>
              </a:rPr>
              <a:t>Kazimierza Grendę</a:t>
            </a:r>
            <a:r>
              <a:rPr lang="pl-PL" sz="3200" dirty="0">
                <a:latin typeface="Rockwell" panose="02060603020205020403" pitchFamily="18" charset="0"/>
              </a:rPr>
              <a:t> ps. „Granica” </a:t>
            </a:r>
          </a:p>
          <a:p>
            <a:r>
              <a:rPr lang="pl-PL" sz="3200" dirty="0">
                <a:latin typeface="Rockwell" panose="02060603020205020403" pitchFamily="18" charset="0"/>
              </a:rPr>
              <a:t>w dzielnicy Śródmieście-Południe już w dniu </a:t>
            </a:r>
          </a:p>
          <a:p>
            <a:r>
              <a:rPr lang="pl-PL" sz="3200" dirty="0">
                <a:latin typeface="Rockwell" panose="02060603020205020403" pitchFamily="18" charset="0"/>
              </a:rPr>
              <a:t>2 sierpnia. </a:t>
            </a:r>
          </a:p>
          <a:p>
            <a:r>
              <a:rPr lang="pl-PL" sz="3200" dirty="0">
                <a:latin typeface="Rockwell" panose="02060603020205020403" pitchFamily="18" charset="0"/>
              </a:rPr>
              <a:t>Ta poczta działała jedynie na ograniczonym terenie tej dzielnicy. </a:t>
            </a:r>
          </a:p>
          <a:p>
            <a:r>
              <a:rPr lang="pl-PL" sz="3200" dirty="0">
                <a:latin typeface="Rockwell" panose="02060603020205020403" pitchFamily="18" charset="0"/>
              </a:rPr>
              <a:t>W dniu 4 sierpnia naczelnik Kwatery Głównej Szarych Szeregów </a:t>
            </a:r>
            <a:r>
              <a:rPr lang="pl-PL" sz="3200" dirty="0" err="1">
                <a:latin typeface="Rockwell" panose="02060603020205020403" pitchFamily="18" charset="0"/>
              </a:rPr>
              <a:t>hm</a:t>
            </a:r>
            <a:r>
              <a:rPr lang="pl-PL" sz="3200" dirty="0">
                <a:latin typeface="Rockwell" panose="02060603020205020403" pitchFamily="18" charset="0"/>
              </a:rPr>
              <a:t>. por. </a:t>
            </a:r>
            <a:r>
              <a:rPr lang="pl-PL" sz="3200" i="1" dirty="0">
                <a:latin typeface="Rockwell" panose="02060603020205020403" pitchFamily="18" charset="0"/>
                <a:hlinkClick r:id="rId3" tooltip="Stanisław Broniewski"/>
              </a:rPr>
              <a:t>Stanisław Broniewski</a:t>
            </a:r>
            <a:r>
              <a:rPr lang="pl-PL" sz="3200" i="1" dirty="0">
                <a:latin typeface="Rockwell" panose="02060603020205020403" pitchFamily="18" charset="0"/>
              </a:rPr>
              <a:t>, </a:t>
            </a:r>
          </a:p>
          <a:p>
            <a:r>
              <a:rPr lang="pl-PL" sz="3200" dirty="0">
                <a:latin typeface="Rockwell" panose="02060603020205020403" pitchFamily="18" charset="0"/>
              </a:rPr>
              <a:t>ps. „</a:t>
            </a:r>
            <a:r>
              <a:rPr lang="pl-PL" sz="3200" dirty="0" err="1">
                <a:latin typeface="Rockwell" panose="02060603020205020403" pitchFamily="18" charset="0"/>
              </a:rPr>
              <a:t>Orsza</a:t>
            </a:r>
            <a:r>
              <a:rPr lang="pl-PL" sz="3200" dirty="0">
                <a:latin typeface="Rockwell" panose="02060603020205020403" pitchFamily="18" charset="0"/>
              </a:rPr>
              <a:t>” postanowił powołać do życia Harcerską Pocztę Polową dla całego wyzwolonego miasta.</a:t>
            </a:r>
          </a:p>
        </p:txBody>
      </p:sp>
    </p:spTree>
    <p:extLst>
      <p:ext uri="{BB962C8B-B14F-4D97-AF65-F5344CB8AC3E}">
        <p14:creationId xmlns:p14="http://schemas.microsoft.com/office/powerpoint/2010/main" xmlns="" val="348227976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311965" y="649356"/>
            <a:ext cx="10385454" cy="3539430"/>
          </a:xfrm>
          <a:prstGeom prst="rect">
            <a:avLst/>
          </a:prstGeom>
        </p:spPr>
        <p:txBody>
          <a:bodyPr wrap="square">
            <a:spAutoFit/>
          </a:bodyPr>
          <a:lstStyle/>
          <a:p>
            <a:endParaRPr lang="pl-PL" sz="3200" dirty="0">
              <a:latin typeface="Rockwell" panose="02060603020205020403" pitchFamily="18" charset="0"/>
            </a:endParaRPr>
          </a:p>
          <a:p>
            <a:r>
              <a:rPr lang="pl-PL" sz="3200" dirty="0">
                <a:latin typeface="Rockwell" panose="02060603020205020403" pitchFamily="18" charset="0"/>
              </a:rPr>
              <a:t>To właśnie Zawiszacy w ramach przygotowań okupacyjnych do powstańczego zrywu, poznawali gruntownie topografię miasta, przygotowując się </a:t>
            </a:r>
          </a:p>
          <a:p>
            <a:r>
              <a:rPr lang="pl-PL" sz="3200" dirty="0">
                <a:latin typeface="Rockwell" panose="02060603020205020403" pitchFamily="18" charset="0"/>
              </a:rPr>
              <a:t>do przyszłej roli     </a:t>
            </a:r>
            <a:r>
              <a:rPr lang="pl-PL" sz="3200" u="sng" dirty="0">
                <a:latin typeface="Rockwell" panose="02060603020205020403" pitchFamily="18" charset="0"/>
              </a:rPr>
              <a:t>łączników</a:t>
            </a:r>
            <a:r>
              <a:rPr lang="pl-PL" sz="3200" dirty="0">
                <a:latin typeface="Rockwell" panose="02060603020205020403" pitchFamily="18" charset="0"/>
              </a:rPr>
              <a:t> </a:t>
            </a:r>
          </a:p>
          <a:p>
            <a:r>
              <a:rPr lang="pl-PL" sz="3200" dirty="0">
                <a:latin typeface="Rockwell" panose="02060603020205020403" pitchFamily="18" charset="0"/>
              </a:rPr>
              <a:t>i to oni właśnie stali się główną siłą powstańczej poczty.</a:t>
            </a:r>
          </a:p>
        </p:txBody>
      </p:sp>
      <p:pic>
        <p:nvPicPr>
          <p:cNvPr id="1026" name="Picture 2" descr="Poczta, E-Mail, Wiadomość, List, Koperty, Wysłać"/>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54451" y="3790057"/>
            <a:ext cx="2932681" cy="29084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55182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6372EB1-F550-4EE1-B530-3DCF39B1BFB2}"/>
              </a:ext>
            </a:extLst>
          </p:cNvPr>
          <p:cNvSpPr txBox="1">
            <a:spLocks noGrp="1"/>
          </p:cNvSpPr>
          <p:nvPr>
            <p:ph type="title" idx="4294967295"/>
          </p:nvPr>
        </p:nvSpPr>
        <p:spPr>
          <a:xfrm>
            <a:off x="5611320" y="437040"/>
            <a:ext cx="6777000" cy="5465880"/>
          </a:xfrm>
        </p:spPr>
        <p:txBody>
          <a:bodyPr/>
          <a:lstStyle/>
          <a:p>
            <a:pPr lvl="0"/>
            <a:r>
              <a:rPr lang="pl-PL" sz="2800">
                <a:latin typeface="Times New Roman" pitchFamily="18"/>
                <a:cs typeface="Times New Roman" pitchFamily="2"/>
              </a:rPr>
              <a:t>W miejscu śmierci Jurka stanął krzyż, zniszczony w czasach sowieckiej Ukrainy i postawiony na nowo w latach 90 XX wieku. Potem napisano o nim „ W niebie kochają wszyscy tego chłopaczka ślicznego, a Pan Bóg przechodząc zawsze go po głowie pogładzi”. </a:t>
            </a:r>
            <a:r>
              <a:rPr lang="pl-PL" sz="2800">
                <a:cs typeface="Calibri Light" pitchFamily="2"/>
              </a:rPr>
              <a:t/>
            </a:r>
            <a:br>
              <a:rPr lang="pl-PL" sz="2800">
                <a:cs typeface="Calibri Light" pitchFamily="2"/>
              </a:rPr>
            </a:br>
            <a:endParaRPr lang="pl-PL" sz="2800">
              <a:cs typeface="Calibri Light" pitchFamily="2"/>
            </a:endParaRPr>
          </a:p>
        </p:txBody>
      </p:sp>
      <p:pic>
        <p:nvPicPr>
          <p:cNvPr id="3" name="Obraz 3">
            <a:extLst>
              <a:ext uri="{FF2B5EF4-FFF2-40B4-BE49-F238E27FC236}">
                <a16:creationId xmlns:a16="http://schemas.microsoft.com/office/drawing/2014/main" xmlns="" id="{1B651650-BF7A-4FC2-B296-C4167249E073}"/>
              </a:ext>
            </a:extLst>
          </p:cNvPr>
          <p:cNvPicPr>
            <a:picLocks noChangeAspect="1"/>
          </p:cNvPicPr>
          <p:nvPr/>
        </p:nvPicPr>
        <p:blipFill>
          <a:blip r:embed="rId3">
            <a:lum/>
            <a:alphaModFix/>
          </a:blip>
          <a:srcRect/>
          <a:stretch>
            <a:fillRect/>
          </a:stretch>
        </p:blipFill>
        <p:spPr>
          <a:xfrm>
            <a:off x="-5760" y="1091880"/>
            <a:ext cx="5546520" cy="4170600"/>
          </a:xfrm>
          <a:prstGeom prst="rect">
            <a:avLst/>
          </a:prstGeom>
          <a:noFill/>
          <a:ln>
            <a:noFill/>
          </a:ln>
        </p:spPr>
      </p:pic>
    </p:spTree>
    <p:extLst>
      <p:ext uri="{BB962C8B-B14F-4D97-AF65-F5344CB8AC3E}">
        <p14:creationId xmlns:p14="http://schemas.microsoft.com/office/powerpoint/2010/main" xmlns="" val="565753495"/>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921565" y="371060"/>
            <a:ext cx="9422295" cy="2554545"/>
          </a:xfrm>
          <a:prstGeom prst="rect">
            <a:avLst/>
          </a:prstGeom>
        </p:spPr>
        <p:txBody>
          <a:bodyPr wrap="square">
            <a:spAutoFit/>
          </a:bodyPr>
          <a:lstStyle/>
          <a:p>
            <a:r>
              <a:rPr lang="pl-PL" sz="3200" dirty="0">
                <a:latin typeface="Rockwell" panose="02060603020205020403" pitchFamily="18" charset="0"/>
              </a:rPr>
              <a:t>We wrześniu 1944 r. Powstańcza Poczta Harcerska, została wraz z całym personelem wcielona do Armii Krajowej i od tego czasu napis „Poczta Harcerska” został zastąpiony napisem „Poczta Polowa”. </a:t>
            </a:r>
          </a:p>
        </p:txBody>
      </p:sp>
      <p:pic>
        <p:nvPicPr>
          <p:cNvPr id="4" name="Picture 2" descr="Poczta, E-Mail, Wiadomość, List, Koperty, Wysłać"/>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35870" y="3539891"/>
            <a:ext cx="2932681" cy="290844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Zobacz obraz źródłow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336690" y="2504661"/>
            <a:ext cx="4528669" cy="455131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602546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1099930" y="371061"/>
            <a:ext cx="10310191" cy="1569660"/>
          </a:xfrm>
          <a:prstGeom prst="rect">
            <a:avLst/>
          </a:prstGeom>
        </p:spPr>
        <p:txBody>
          <a:bodyPr wrap="square">
            <a:spAutoFit/>
          </a:bodyPr>
          <a:lstStyle/>
          <a:p>
            <a:pPr algn="ctr"/>
            <a:r>
              <a:rPr lang="pl-PL" sz="3200" dirty="0">
                <a:latin typeface="Rockwell" panose="02060603020205020403" pitchFamily="18" charset="0"/>
              </a:rPr>
              <a:t>We wrześniu również ukazały się </a:t>
            </a:r>
          </a:p>
          <a:p>
            <a:pPr algn="ctr"/>
            <a:r>
              <a:rPr lang="pl-PL" sz="3200" i="1" dirty="0">
                <a:latin typeface="Rockwell" panose="02060603020205020403" pitchFamily="18" charset="0"/>
                <a:hlinkClick r:id="rId2" tooltip="Znaczek pocztowy"/>
              </a:rPr>
              <a:t>znaczki</a:t>
            </a:r>
            <a:r>
              <a:rPr lang="pl-PL" sz="3200" dirty="0">
                <a:latin typeface="Rockwell" panose="02060603020205020403" pitchFamily="18" charset="0"/>
              </a:rPr>
              <a:t> Poczty Polowej </a:t>
            </a:r>
          </a:p>
          <a:p>
            <a:pPr algn="ctr"/>
            <a:r>
              <a:rPr lang="pl-PL" sz="3200" dirty="0">
                <a:latin typeface="Rockwell" panose="02060603020205020403" pitchFamily="18" charset="0"/>
              </a:rPr>
              <a:t>w pięciu kolorach dla pięciu dzielnic Warszawy. </a:t>
            </a:r>
          </a:p>
        </p:txBody>
      </p:sp>
      <p:pic>
        <p:nvPicPr>
          <p:cNvPr id="3" name="Picture 2" descr="Zobacz obraz źródłowy"/>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3583" y="2862469"/>
            <a:ext cx="11184834" cy="222636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915882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ymbol zastępczy zawartości 5"/>
          <p:cNvSpPr>
            <a:spLocks noGrp="1"/>
          </p:cNvSpPr>
          <p:nvPr>
            <p:ph type="body" sz="half" idx="2"/>
          </p:nvPr>
        </p:nvSpPr>
        <p:spPr>
          <a:xfrm>
            <a:off x="293299" y="614855"/>
            <a:ext cx="4389060" cy="5252545"/>
          </a:xfrm>
        </p:spPr>
        <p:txBody>
          <a:bodyPr>
            <a:normAutofit/>
          </a:bodyPr>
          <a:lstStyle/>
          <a:p>
            <a:pPr marL="0" indent="0" algn="ctr">
              <a:buNone/>
            </a:pPr>
            <a:r>
              <a:rPr lang="pl-PL" sz="3500" dirty="0">
                <a:solidFill>
                  <a:schemeClr val="bg1"/>
                </a:solidFill>
                <a:latin typeface="Rockwell" panose="02060603020205020403" pitchFamily="18" charset="0"/>
              </a:rPr>
              <a:t>W czasie 63 dni powstania, pocztowcy w harcerskich mundurach przenieśli ok. 200 tys. przesyłek. </a:t>
            </a:r>
          </a:p>
          <a:p>
            <a:pPr marL="0" indent="0" algn="ctr">
              <a:buNone/>
            </a:pPr>
            <a:r>
              <a:rPr lang="pl-PL" sz="3500" dirty="0">
                <a:solidFill>
                  <a:schemeClr val="bg1"/>
                </a:solidFill>
                <a:latin typeface="Rockwell" panose="02060603020205020403" pitchFamily="18" charset="0"/>
              </a:rPr>
              <a:t>Wielu z nich zginęło lub zostało rannych.</a:t>
            </a:r>
          </a:p>
          <a:p>
            <a:endParaRPr lang="pl-PL" dirty="0"/>
          </a:p>
        </p:txBody>
      </p:sp>
      <p:pic>
        <p:nvPicPr>
          <p:cNvPr id="14" name="Picture 2" descr="Zobacz obraz źródłowy"/>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l="15133" r="15133"/>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2" name="pole tekstowe 1"/>
          <p:cNvSpPr txBox="1"/>
          <p:nvPr/>
        </p:nvSpPr>
        <p:spPr>
          <a:xfrm>
            <a:off x="5532119" y="6400800"/>
            <a:ext cx="1518249" cy="369332"/>
          </a:xfrm>
          <a:prstGeom prst="rect">
            <a:avLst/>
          </a:prstGeom>
          <a:noFill/>
        </p:spPr>
        <p:txBody>
          <a:bodyPr wrap="square" rtlCol="0">
            <a:spAutoFit/>
          </a:bodyPr>
          <a:lstStyle/>
          <a:p>
            <a:r>
              <a:rPr lang="pl-PL" dirty="0">
                <a:solidFill>
                  <a:schemeClr val="bg1"/>
                </a:solidFill>
              </a:rPr>
              <a:t>www.nck.pl</a:t>
            </a:r>
          </a:p>
        </p:txBody>
      </p:sp>
    </p:spTree>
    <p:extLst>
      <p:ext uri="{BB962C8B-B14F-4D97-AF65-F5344CB8AC3E}">
        <p14:creationId xmlns:p14="http://schemas.microsoft.com/office/powerpoint/2010/main" xmlns="" val="296895204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braz znaleziony dla: Dzieci W Powstaniu Warszawskim"/>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rcRect/>
          <a:stretch>
            <a:fillRect/>
          </a:stretch>
        </p:blipFill>
        <p:spPr bwMode="auto">
          <a:xfrm>
            <a:off x="1940855" y="425668"/>
            <a:ext cx="8306731" cy="5895945"/>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2" name="pole tekstowe 1"/>
          <p:cNvSpPr txBox="1"/>
          <p:nvPr/>
        </p:nvSpPr>
        <p:spPr>
          <a:xfrm>
            <a:off x="2355010" y="5796951"/>
            <a:ext cx="5460521" cy="369332"/>
          </a:xfrm>
          <a:prstGeom prst="rect">
            <a:avLst/>
          </a:prstGeom>
          <a:noFill/>
        </p:spPr>
        <p:txBody>
          <a:bodyPr wrap="square" rtlCol="0">
            <a:spAutoFit/>
          </a:bodyPr>
          <a:lstStyle/>
          <a:p>
            <a:r>
              <a:rPr lang="pl-PL" dirty="0">
                <a:solidFill>
                  <a:schemeClr val="bg1"/>
                </a:solidFill>
              </a:rPr>
              <a:t>Fot. Joachim </a:t>
            </a:r>
            <a:r>
              <a:rPr lang="pl-PL" dirty="0" err="1">
                <a:solidFill>
                  <a:schemeClr val="bg1"/>
                </a:solidFill>
              </a:rPr>
              <a:t>Joachimczyk</a:t>
            </a:r>
            <a:r>
              <a:rPr lang="pl-PL" dirty="0">
                <a:solidFill>
                  <a:schemeClr val="bg1"/>
                </a:solidFill>
              </a:rPr>
              <a:t>, ps. Joachim, zbiory MPW)</a:t>
            </a:r>
          </a:p>
        </p:txBody>
      </p:sp>
    </p:spTree>
    <p:extLst>
      <p:ext uri="{BB962C8B-B14F-4D97-AF65-F5344CB8AC3E}">
        <p14:creationId xmlns:p14="http://schemas.microsoft.com/office/powerpoint/2010/main" xmlns="" val="2368359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p:cNvSpPr>
            <a:spLocks noGrp="1"/>
          </p:cNvSpPr>
          <p:nvPr>
            <p:ph type="title"/>
          </p:nvPr>
        </p:nvSpPr>
        <p:spPr/>
        <p:txBody>
          <a:bodyPr/>
          <a:lstStyle/>
          <a:p>
            <a:pPr algn="ctr"/>
            <a:r>
              <a:rPr lang="pl-PL" dirty="0">
                <a:latin typeface="Rockwell" panose="02060603020205020403" pitchFamily="18" charset="0"/>
              </a:rPr>
              <a:t>WARSZAWSKIE DZIECI</a:t>
            </a:r>
          </a:p>
        </p:txBody>
      </p:sp>
      <p:sp>
        <p:nvSpPr>
          <p:cNvPr id="5" name="Prostokąt 4"/>
          <p:cNvSpPr/>
          <p:nvPr/>
        </p:nvSpPr>
        <p:spPr>
          <a:xfrm>
            <a:off x="906937" y="1813034"/>
            <a:ext cx="10412704" cy="4031873"/>
          </a:xfrm>
          <a:prstGeom prst="rect">
            <a:avLst/>
          </a:prstGeom>
        </p:spPr>
        <p:txBody>
          <a:bodyPr wrap="square">
            <a:spAutoFit/>
          </a:bodyPr>
          <a:lstStyle/>
          <a:p>
            <a:pPr algn="ctr"/>
            <a:r>
              <a:rPr lang="pl-PL" sz="3200" dirty="0">
                <a:latin typeface="Rockwell" panose="02060603020205020403" pitchFamily="18" charset="0"/>
              </a:rPr>
              <a:t>Trudno ustalić dokładną liczbę dzieci, które brały udział w Powstaniu Warszawskim. </a:t>
            </a:r>
          </a:p>
          <a:p>
            <a:pPr algn="ctr"/>
            <a:r>
              <a:rPr lang="pl-PL" sz="3200" dirty="0">
                <a:latin typeface="Rockwell" panose="02060603020205020403" pitchFamily="18" charset="0"/>
              </a:rPr>
              <a:t>Najmłodsi pomagali </a:t>
            </a:r>
          </a:p>
          <a:p>
            <a:pPr marL="457200" indent="-457200" algn="ctr">
              <a:buFont typeface="Arial" panose="020B0604020202020204" pitchFamily="34" charset="0"/>
              <a:buChar char="•"/>
            </a:pPr>
            <a:r>
              <a:rPr lang="pl-PL" sz="3200" dirty="0">
                <a:latin typeface="Rockwell" panose="02060603020205020403" pitchFamily="18" charset="0"/>
              </a:rPr>
              <a:t>przy budowie barykad, </a:t>
            </a:r>
          </a:p>
          <a:p>
            <a:pPr marL="457200" indent="-457200" algn="ctr">
              <a:buFont typeface="Arial" panose="020B0604020202020204" pitchFamily="34" charset="0"/>
              <a:buChar char="•"/>
            </a:pPr>
            <a:r>
              <a:rPr lang="pl-PL" sz="3200" dirty="0">
                <a:latin typeface="Rockwell" panose="02060603020205020403" pitchFamily="18" charset="0"/>
              </a:rPr>
              <a:t>roznosili powstańcze gazetki, listy, </a:t>
            </a:r>
          </a:p>
          <a:p>
            <a:pPr marL="457200" indent="-457200" algn="ctr">
              <a:buFont typeface="Arial" panose="020B0604020202020204" pitchFamily="34" charset="0"/>
              <a:buChar char="•"/>
            </a:pPr>
            <a:r>
              <a:rPr lang="pl-PL" sz="3200" dirty="0">
                <a:latin typeface="Rockwell" panose="02060603020205020403" pitchFamily="18" charset="0"/>
              </a:rPr>
              <a:t>dostarczali żołnierzom środki sanitarne. </a:t>
            </a:r>
          </a:p>
          <a:p>
            <a:pPr algn="ctr"/>
            <a:r>
              <a:rPr lang="pl-PL" sz="3200" dirty="0">
                <a:latin typeface="Rockwell" panose="02060603020205020403" pitchFamily="18" charset="0"/>
              </a:rPr>
              <a:t>Nieco starszym dzieciom powierzano bardziej odpowiedzialne i trudniejsze zadania.</a:t>
            </a:r>
          </a:p>
        </p:txBody>
      </p:sp>
    </p:spTree>
    <p:extLst>
      <p:ext uri="{BB962C8B-B14F-4D97-AF65-F5344CB8AC3E}">
        <p14:creationId xmlns:p14="http://schemas.microsoft.com/office/powerpoint/2010/main" xmlns="" val="3650164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p:cNvSpPr/>
          <p:nvPr/>
        </p:nvSpPr>
        <p:spPr>
          <a:xfrm>
            <a:off x="993228" y="1056291"/>
            <a:ext cx="10925503" cy="4031873"/>
          </a:xfrm>
          <a:prstGeom prst="rect">
            <a:avLst/>
          </a:prstGeom>
        </p:spPr>
        <p:txBody>
          <a:bodyPr wrap="square">
            <a:spAutoFit/>
          </a:bodyPr>
          <a:lstStyle/>
          <a:p>
            <a:r>
              <a:rPr lang="pl-PL" sz="3200" dirty="0">
                <a:latin typeface="Rockwell" panose="02060603020205020403" pitchFamily="18" charset="0"/>
              </a:rPr>
              <a:t>W powstańczych działaniach uczestniczyli nie tylko chłopcy, ale również dziewczęta. </a:t>
            </a:r>
          </a:p>
          <a:p>
            <a:r>
              <a:rPr lang="pl-PL" sz="3200" dirty="0">
                <a:latin typeface="Rockwell" panose="02060603020205020403" pitchFamily="18" charset="0"/>
              </a:rPr>
              <a:t>Otrzymywały one jednak zadania innego typu. </a:t>
            </a:r>
          </a:p>
          <a:p>
            <a:endParaRPr lang="pl-PL" sz="3200" dirty="0">
              <a:latin typeface="Rockwell" panose="02060603020205020403" pitchFamily="18" charset="0"/>
            </a:endParaRPr>
          </a:p>
          <a:p>
            <a:r>
              <a:rPr lang="pl-PL" sz="3200" dirty="0">
                <a:latin typeface="Rockwell" panose="02060603020205020403" pitchFamily="18" charset="0"/>
              </a:rPr>
              <a:t> Wiele dziewczynek, pomagało:</a:t>
            </a:r>
          </a:p>
          <a:p>
            <a:pPr marL="457200" indent="-457200">
              <a:buFont typeface="Arial" panose="020B0604020202020204" pitchFamily="34" charset="0"/>
              <a:buChar char="•"/>
            </a:pPr>
            <a:r>
              <a:rPr lang="pl-PL" sz="3200" dirty="0">
                <a:latin typeface="Rockwell" panose="02060603020205020403" pitchFamily="18" charset="0"/>
              </a:rPr>
              <a:t>przy budowie barykad,</a:t>
            </a:r>
          </a:p>
          <a:p>
            <a:pPr marL="457200" indent="-457200">
              <a:buFont typeface="Arial" panose="020B0604020202020204" pitchFamily="34" charset="0"/>
              <a:buChar char="•"/>
            </a:pPr>
            <a:r>
              <a:rPr lang="pl-PL" sz="3200" dirty="0">
                <a:latin typeface="Rockwell" panose="02060603020205020403" pitchFamily="18" charset="0"/>
              </a:rPr>
              <a:t> zmieniało rannym opatrunki </a:t>
            </a:r>
          </a:p>
          <a:p>
            <a:pPr marL="457200" indent="-457200">
              <a:buFont typeface="Arial" panose="020B0604020202020204" pitchFamily="34" charset="0"/>
              <a:buChar char="•"/>
            </a:pPr>
            <a:r>
              <a:rPr lang="pl-PL" sz="3200" dirty="0">
                <a:latin typeface="Rockwell" panose="02060603020205020403" pitchFamily="18" charset="0"/>
              </a:rPr>
              <a:t>albo pracowało w kuchniach polowych. </a:t>
            </a:r>
          </a:p>
        </p:txBody>
      </p:sp>
    </p:spTree>
    <p:extLst>
      <p:ext uri="{BB962C8B-B14F-4D97-AF65-F5344CB8AC3E}">
        <p14:creationId xmlns:p14="http://schemas.microsoft.com/office/powerpoint/2010/main" xmlns="" val="427387642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p:cNvSpPr/>
          <p:nvPr/>
        </p:nvSpPr>
        <p:spPr>
          <a:xfrm>
            <a:off x="835572" y="425669"/>
            <a:ext cx="10594428" cy="5078313"/>
          </a:xfrm>
          <a:prstGeom prst="rect">
            <a:avLst/>
          </a:prstGeom>
        </p:spPr>
        <p:txBody>
          <a:bodyPr wrap="square">
            <a:spAutoFit/>
          </a:bodyPr>
          <a:lstStyle/>
          <a:p>
            <a:r>
              <a:rPr lang="pl-PL" sz="3600" dirty="0">
                <a:latin typeface="Rockwell" panose="02060603020205020403" pitchFamily="18" charset="0"/>
              </a:rPr>
              <a:t>Halusia, </a:t>
            </a:r>
          </a:p>
          <a:p>
            <a:endParaRPr lang="pl-PL" sz="3600" dirty="0">
              <a:latin typeface="Rockwell" panose="02060603020205020403" pitchFamily="18" charset="0"/>
            </a:endParaRPr>
          </a:p>
          <a:p>
            <a:r>
              <a:rPr lang="pl-PL" sz="3600" dirty="0">
                <a:latin typeface="Rockwell" panose="02060603020205020403" pitchFamily="18" charset="0"/>
              </a:rPr>
              <a:t>wraz z koleżankami robiła powstańcom lemoniadę – Może się wydawać, że to mało istotne zajęcie, ale dla 10-letniej dziewczynki bardzo ważna była sama świadomość, że w jakiś sposób pomaga powstańcom. </a:t>
            </a:r>
          </a:p>
          <a:p>
            <a:r>
              <a:rPr lang="pl-PL" sz="3600" dirty="0">
                <a:latin typeface="Rockwell" panose="02060603020205020403" pitchFamily="18" charset="0"/>
              </a:rPr>
              <a:t>Starszym dziewczynom powierzano czasem takie same zadania jak chłopcom.</a:t>
            </a:r>
          </a:p>
        </p:txBody>
      </p:sp>
    </p:spTree>
    <p:extLst>
      <p:ext uri="{BB962C8B-B14F-4D97-AF65-F5344CB8AC3E}">
        <p14:creationId xmlns:p14="http://schemas.microsoft.com/office/powerpoint/2010/main" xmlns="" val="14032802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ytuł 6"/>
          <p:cNvSpPr>
            <a:spLocks noGrp="1"/>
          </p:cNvSpPr>
          <p:nvPr>
            <p:ph type="title"/>
          </p:nvPr>
        </p:nvSpPr>
        <p:spPr>
          <a:xfrm>
            <a:off x="723900" y="685800"/>
            <a:ext cx="4158652" cy="1600200"/>
          </a:xfrm>
        </p:spPr>
        <p:txBody>
          <a:bodyPr/>
          <a:lstStyle/>
          <a:p>
            <a:r>
              <a:rPr lang="pl-PL" dirty="0">
                <a:solidFill>
                  <a:schemeClr val="bg1"/>
                </a:solidFill>
                <a:latin typeface="Rockwell" panose="02060603020205020403" pitchFamily="18" charset="0"/>
              </a:rPr>
              <a:t>Róża Goździewska</a:t>
            </a:r>
          </a:p>
        </p:txBody>
      </p:sp>
      <p:pic>
        <p:nvPicPr>
          <p:cNvPr id="10" name="Picture 4" descr="Zobacz obraz źródłowy"/>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t="16189" b="16189"/>
          <a:stretch>
            <a:fillRect/>
          </a:stretch>
        </p:blipFill>
        <p:spPr bwMode="auto">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ymbol zastępczy tekstu 8"/>
          <p:cNvSpPr>
            <a:spLocks noGrp="1"/>
          </p:cNvSpPr>
          <p:nvPr>
            <p:ph type="body" sz="half" idx="2"/>
          </p:nvPr>
        </p:nvSpPr>
        <p:spPr>
          <a:xfrm>
            <a:off x="654887" y="2285999"/>
            <a:ext cx="3942991" cy="4226943"/>
          </a:xfrm>
        </p:spPr>
        <p:txBody>
          <a:bodyPr>
            <a:noAutofit/>
          </a:bodyPr>
          <a:lstStyle/>
          <a:p>
            <a:r>
              <a:rPr lang="pl-PL" sz="2800" b="1" dirty="0">
                <a:solidFill>
                  <a:schemeClr val="bg1"/>
                </a:solidFill>
                <a:latin typeface="Rockwell" panose="02060603020205020403" pitchFamily="18" charset="0"/>
              </a:rPr>
              <a:t>Sanitariuszka </a:t>
            </a:r>
            <a:r>
              <a:rPr lang="pl-PL" sz="2800" dirty="0">
                <a:solidFill>
                  <a:schemeClr val="bg1"/>
                </a:solidFill>
                <a:latin typeface="Rockwell" panose="02060603020205020403" pitchFamily="18" charset="0"/>
              </a:rPr>
              <a:t>, </a:t>
            </a:r>
          </a:p>
          <a:p>
            <a:r>
              <a:rPr lang="pl-PL" sz="2800" dirty="0">
                <a:solidFill>
                  <a:schemeClr val="bg1"/>
                </a:solidFill>
                <a:latin typeface="Rockwell" panose="02060603020205020403" pitchFamily="18" charset="0"/>
              </a:rPr>
              <a:t>w czasie powstania pomagała w szpitalu polowym kompanii „</a:t>
            </a:r>
            <a:r>
              <a:rPr lang="pl-PL" sz="2800" dirty="0" err="1">
                <a:solidFill>
                  <a:schemeClr val="bg1"/>
                </a:solidFill>
                <a:latin typeface="Rockwell" panose="02060603020205020403" pitchFamily="18" charset="0"/>
              </a:rPr>
              <a:t>Koszta</a:t>
            </a:r>
            <a:r>
              <a:rPr lang="pl-PL" sz="2800" dirty="0">
                <a:solidFill>
                  <a:schemeClr val="bg1"/>
                </a:solidFill>
                <a:latin typeface="Rockwell" panose="02060603020205020403" pitchFamily="18" charset="0"/>
              </a:rPr>
              <a:t>” w kamienicy przy ulicy Moniuszki 11</a:t>
            </a:r>
          </a:p>
        </p:txBody>
      </p:sp>
      <p:sp>
        <p:nvSpPr>
          <p:cNvPr id="2" name="pole tekstowe 1"/>
          <p:cNvSpPr txBox="1"/>
          <p:nvPr/>
        </p:nvSpPr>
        <p:spPr>
          <a:xfrm>
            <a:off x="5684807" y="6409426"/>
            <a:ext cx="2993367" cy="369332"/>
          </a:xfrm>
          <a:prstGeom prst="rect">
            <a:avLst/>
          </a:prstGeom>
          <a:noFill/>
        </p:spPr>
        <p:txBody>
          <a:bodyPr wrap="square" rtlCol="0">
            <a:spAutoFit/>
          </a:bodyPr>
          <a:lstStyle/>
          <a:p>
            <a:r>
              <a:rPr lang="pl-PL" dirty="0"/>
              <a:t>pl.pinterest.com/</a:t>
            </a:r>
            <a:r>
              <a:rPr lang="pl-PL" dirty="0" err="1"/>
              <a:t>janczuba</a:t>
            </a:r>
            <a:r>
              <a:rPr lang="pl-PL" dirty="0"/>
              <a:t>/</a:t>
            </a:r>
          </a:p>
        </p:txBody>
      </p:sp>
    </p:spTree>
    <p:extLst>
      <p:ext uri="{BB962C8B-B14F-4D97-AF65-F5344CB8AC3E}">
        <p14:creationId xmlns:p14="http://schemas.microsoft.com/office/powerpoint/2010/main" xmlns="" val="139349611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1298029" y="669234"/>
            <a:ext cx="10893971" cy="4031873"/>
          </a:xfrm>
          <a:prstGeom prst="rect">
            <a:avLst/>
          </a:prstGeom>
          <a:noFill/>
        </p:spPr>
        <p:txBody>
          <a:bodyPr wrap="square" rtlCol="0">
            <a:spAutoFit/>
          </a:bodyPr>
          <a:lstStyle/>
          <a:p>
            <a:r>
              <a:rPr lang="pl-PL" sz="3200" dirty="0">
                <a:latin typeface="Rockwell" panose="02060603020205020403" pitchFamily="18" charset="0"/>
              </a:rPr>
              <a:t>Róża, przeżyła Powstanie i wojnę. Po jej zakończeniu wyjechała do Francji, zmarła w 1989 roku.</a:t>
            </a:r>
          </a:p>
          <a:p>
            <a:endParaRPr lang="pl-PL" sz="3200" dirty="0">
              <a:latin typeface="Rockwell" panose="02060603020205020403" pitchFamily="18" charset="0"/>
            </a:endParaRPr>
          </a:p>
          <a:p>
            <a:r>
              <a:rPr lang="pl-PL" sz="3200" dirty="0">
                <a:latin typeface="Rockwell" panose="02060603020205020403" pitchFamily="18" charset="0"/>
              </a:rPr>
              <a:t>Szczęścia nie miał harcerski listonosz, </a:t>
            </a:r>
          </a:p>
          <a:p>
            <a:r>
              <a:rPr lang="pl-PL" sz="3200" b="1" dirty="0">
                <a:latin typeface="Rockwell" panose="02060603020205020403" pitchFamily="18" charset="0"/>
              </a:rPr>
              <a:t>Bolesław Gepner „Jasnotek”. </a:t>
            </a:r>
          </a:p>
          <a:p>
            <a:r>
              <a:rPr lang="pl-PL" sz="3200" dirty="0">
                <a:latin typeface="Rockwell" panose="02060603020205020403" pitchFamily="18" charset="0"/>
              </a:rPr>
              <a:t>Zginął na ulicy lwowskiej trafiony prosto w serce przez strzelca wyborowego. </a:t>
            </a:r>
          </a:p>
          <a:p>
            <a:endParaRPr lang="pl-PL" sz="3200" dirty="0"/>
          </a:p>
        </p:txBody>
      </p:sp>
      <p:pic>
        <p:nvPicPr>
          <p:cNvPr id="2052" name="Picture 4" descr="Zobacz obraz źródłowy"/>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10359" y="-24496932"/>
            <a:ext cx="8300221" cy="2099698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287565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ytuł 9"/>
          <p:cNvSpPr>
            <a:spLocks noGrp="1"/>
          </p:cNvSpPr>
          <p:nvPr>
            <p:ph type="title"/>
          </p:nvPr>
        </p:nvSpPr>
        <p:spPr>
          <a:xfrm>
            <a:off x="723900" y="685800"/>
            <a:ext cx="4046508" cy="1401792"/>
          </a:xfrm>
        </p:spPr>
        <p:txBody>
          <a:bodyPr>
            <a:normAutofit/>
          </a:bodyPr>
          <a:lstStyle/>
          <a:p>
            <a:r>
              <a:rPr lang="pl-PL" sz="3600" dirty="0">
                <a:solidFill>
                  <a:schemeClr val="bg1"/>
                </a:solidFill>
                <a:latin typeface="Rockwell" panose="02060603020205020403" pitchFamily="18" charset="0"/>
              </a:rPr>
              <a:t>Bolesław Gepner „Jasnotek”</a:t>
            </a:r>
          </a:p>
        </p:txBody>
      </p:sp>
      <p:pic>
        <p:nvPicPr>
          <p:cNvPr id="9" name="Symbol zastępczy zawartości 8"/>
          <p:cNvPicPr>
            <a:picLocks noGrp="1" noChangeAspect="1"/>
          </p:cNvPicPr>
          <p:nvPr>
            <p:ph type="pic" idx="1"/>
          </p:nvPr>
        </p:nvPicPr>
        <p:blipFill>
          <a:blip r:embed="rId2" cstate="print">
            <a:extLst>
              <a:ext uri="{28A0092B-C50C-407E-A947-70E740481C1C}">
                <a14:useLocalDpi xmlns:a14="http://schemas.microsoft.com/office/drawing/2010/main" xmlns="" val="0"/>
              </a:ext>
            </a:extLst>
          </a:blip>
          <a:srcRect t="16657" b="16657"/>
          <a:stretch>
            <a:fillRect/>
          </a:stretch>
        </p:blipFill>
        <p:spPr>
          <a:xfrm>
            <a:off x="5532120" y="1"/>
            <a:ext cx="6659880" cy="6857999"/>
          </a:xfrm>
        </p:spPr>
      </p:pic>
      <p:sp>
        <p:nvSpPr>
          <p:cNvPr id="11" name="Symbol zastępczy tekstu 10"/>
          <p:cNvSpPr>
            <a:spLocks noGrp="1"/>
          </p:cNvSpPr>
          <p:nvPr>
            <p:ph type="body" sz="half" idx="2"/>
          </p:nvPr>
        </p:nvSpPr>
        <p:spPr>
          <a:xfrm>
            <a:off x="414069" y="2855968"/>
            <a:ext cx="4727274" cy="1914440"/>
          </a:xfrm>
        </p:spPr>
        <p:txBody>
          <a:bodyPr>
            <a:normAutofit lnSpcReduction="10000"/>
          </a:bodyPr>
          <a:lstStyle/>
          <a:p>
            <a:pPr algn="ctr"/>
            <a:r>
              <a:rPr lang="pl-PL" sz="3200" dirty="0">
                <a:solidFill>
                  <a:schemeClr val="bg1"/>
                </a:solidFill>
                <a:latin typeface="Rockwell" panose="02060603020205020403" pitchFamily="18" charset="0"/>
              </a:rPr>
              <a:t>Zginął przenosząc listy Harcerskiej </a:t>
            </a:r>
          </a:p>
          <a:p>
            <a:pPr algn="ctr"/>
            <a:r>
              <a:rPr lang="pl-PL" sz="3200" dirty="0">
                <a:solidFill>
                  <a:schemeClr val="bg1"/>
                </a:solidFill>
                <a:latin typeface="Rockwell" panose="02060603020205020403" pitchFamily="18" charset="0"/>
              </a:rPr>
              <a:t>Poczty Polowej</a:t>
            </a:r>
          </a:p>
        </p:txBody>
      </p:sp>
      <p:sp>
        <p:nvSpPr>
          <p:cNvPr id="2" name="pole tekstowe 1"/>
          <p:cNvSpPr txBox="1"/>
          <p:nvPr/>
        </p:nvSpPr>
        <p:spPr>
          <a:xfrm>
            <a:off x="5598543" y="6409426"/>
            <a:ext cx="4097548" cy="369332"/>
          </a:xfrm>
          <a:prstGeom prst="rect">
            <a:avLst/>
          </a:prstGeom>
          <a:noFill/>
        </p:spPr>
        <p:txBody>
          <a:bodyPr wrap="square" rtlCol="0">
            <a:spAutoFit/>
          </a:bodyPr>
          <a:lstStyle/>
          <a:p>
            <a:r>
              <a:rPr lang="pl-PL" dirty="0"/>
              <a:t>www.1944.pl/powstancze-biogramy</a:t>
            </a:r>
          </a:p>
        </p:txBody>
      </p:sp>
    </p:spTree>
    <p:extLst>
      <p:ext uri="{BB962C8B-B14F-4D97-AF65-F5344CB8AC3E}">
        <p14:creationId xmlns:p14="http://schemas.microsoft.com/office/powerpoint/2010/main" xmlns="" val="10118617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A6669971-918A-4826-BCC7-85CFE3CD11CB}"/>
              </a:ext>
            </a:extLst>
          </p:cNvPr>
          <p:cNvSpPr txBox="1">
            <a:spLocks noGrp="1"/>
          </p:cNvSpPr>
          <p:nvPr>
            <p:ph type="title" idx="4294967295"/>
          </p:nvPr>
        </p:nvSpPr>
        <p:spPr>
          <a:xfrm>
            <a:off x="6531480" y="422640"/>
            <a:ext cx="5655600" cy="4890960"/>
          </a:xfrm>
        </p:spPr>
        <p:txBody>
          <a:bodyPr/>
          <a:lstStyle/>
          <a:p>
            <a:pPr lvl="0"/>
            <a:r>
              <a:rPr lang="pl-PL" sz="2800">
                <a:cs typeface="Calibri Light" pitchFamily="2"/>
              </a:rPr>
              <a:t>„</a:t>
            </a:r>
            <a:r>
              <a:rPr lang="pl-PL" sz="2800">
                <a:latin typeface="Times New Roman" pitchFamily="18"/>
                <a:cs typeface="Times New Roman" pitchFamily="2"/>
              </a:rPr>
              <a:t>Kto go tak uczył? Kto go tak skusił?</a:t>
            </a:r>
            <a:br>
              <a:rPr lang="pl-PL" sz="2800">
                <a:latin typeface="Times New Roman" pitchFamily="18"/>
                <a:cs typeface="Times New Roman" pitchFamily="2"/>
              </a:rPr>
            </a:br>
            <a:r>
              <a:rPr lang="pl-PL" sz="2800">
                <a:latin typeface="Times New Roman" pitchFamily="18"/>
                <a:cs typeface="Times New Roman" pitchFamily="2"/>
              </a:rPr>
              <a:t>Jaką muzyką? Do jakich słów?</a:t>
            </a:r>
            <a:br>
              <a:rPr lang="pl-PL" sz="2800">
                <a:latin typeface="Times New Roman" pitchFamily="18"/>
                <a:cs typeface="Times New Roman" pitchFamily="2"/>
              </a:rPr>
            </a:br>
            <a:r>
              <a:rPr lang="pl-PL" sz="2800">
                <a:latin typeface="Times New Roman" pitchFamily="18"/>
                <a:cs typeface="Times New Roman" pitchFamily="2"/>
              </a:rPr>
              <a:t>Kto go opętał? Kto go przymusił, </a:t>
            </a:r>
            <a:br>
              <a:rPr lang="pl-PL" sz="2800">
                <a:latin typeface="Times New Roman" pitchFamily="18"/>
                <a:cs typeface="Times New Roman" pitchFamily="2"/>
              </a:rPr>
            </a:br>
            <a:r>
              <a:rPr lang="pl-PL" sz="2800">
                <a:latin typeface="Times New Roman" pitchFamily="18"/>
                <a:cs typeface="Times New Roman" pitchFamily="2"/>
              </a:rPr>
              <a:t>Żeby on zginął? Za co za Lwów.</a:t>
            </a:r>
            <a:br>
              <a:rPr lang="pl-PL" sz="2800">
                <a:latin typeface="Times New Roman" pitchFamily="18"/>
                <a:cs typeface="Times New Roman" pitchFamily="2"/>
              </a:rPr>
            </a:br>
            <a:r>
              <a:rPr lang="pl-PL">
                <a:cs typeface="Times New Roman" pitchFamily="2"/>
              </a:rPr>
              <a:t/>
            </a:r>
            <a:br>
              <a:rPr lang="pl-PL">
                <a:cs typeface="Times New Roman" pitchFamily="2"/>
              </a:rPr>
            </a:br>
            <a:r>
              <a:rPr lang="pl-PL">
                <a:cs typeface="Times New Roman" pitchFamily="2"/>
              </a:rPr>
              <a:t/>
            </a:r>
            <a:br>
              <a:rPr lang="pl-PL">
                <a:cs typeface="Times New Roman" pitchFamily="2"/>
              </a:rPr>
            </a:br>
            <a:r>
              <a:rPr lang="pl-PL" sz="2800">
                <a:latin typeface="Times New Roman" pitchFamily="18"/>
                <a:cs typeface="Times New Roman" pitchFamily="2"/>
              </a:rPr>
              <a:t>Kto mu wyszeptał słowo nadziei,</a:t>
            </a:r>
            <a:br>
              <a:rPr lang="pl-PL" sz="2800">
                <a:latin typeface="Times New Roman" pitchFamily="18"/>
                <a:cs typeface="Times New Roman" pitchFamily="2"/>
              </a:rPr>
            </a:br>
            <a:r>
              <a:rPr lang="pl-PL" sz="2800">
                <a:latin typeface="Times New Roman" pitchFamily="18"/>
                <a:cs typeface="Times New Roman" pitchFamily="2"/>
              </a:rPr>
              <a:t>Że on na zawsze, na wszystkie dni,</a:t>
            </a:r>
            <a:br>
              <a:rPr lang="pl-PL" sz="2800">
                <a:latin typeface="Times New Roman" pitchFamily="18"/>
                <a:cs typeface="Times New Roman" pitchFamily="2"/>
              </a:rPr>
            </a:br>
            <a:r>
              <a:rPr lang="pl-PL" sz="2800">
                <a:latin typeface="Times New Roman" pitchFamily="18"/>
                <a:cs typeface="Times New Roman" pitchFamily="2"/>
              </a:rPr>
              <a:t>Do Polskiej mapy ten Lwów przyklei</a:t>
            </a:r>
            <a:br>
              <a:rPr lang="pl-PL" sz="2800">
                <a:latin typeface="Times New Roman" pitchFamily="18"/>
                <a:cs typeface="Times New Roman" pitchFamily="2"/>
              </a:rPr>
            </a:br>
            <a:r>
              <a:rPr lang="pl-PL" sz="2800">
                <a:latin typeface="Times New Roman" pitchFamily="18"/>
                <a:cs typeface="Times New Roman" pitchFamily="2"/>
              </a:rPr>
              <a:t>Gumką arabską... kropelką krwi …?</a:t>
            </a:r>
          </a:p>
        </p:txBody>
      </p:sp>
      <p:pic>
        <p:nvPicPr>
          <p:cNvPr id="3" name="Obraz 3">
            <a:extLst>
              <a:ext uri="{FF2B5EF4-FFF2-40B4-BE49-F238E27FC236}">
                <a16:creationId xmlns:a16="http://schemas.microsoft.com/office/drawing/2014/main" xmlns="" id="{3B05778D-F7D9-4C3C-A17B-5EAF833B9BCD}"/>
              </a:ext>
            </a:extLst>
          </p:cNvPr>
          <p:cNvPicPr>
            <a:picLocks noChangeAspect="1"/>
          </p:cNvPicPr>
          <p:nvPr/>
        </p:nvPicPr>
        <p:blipFill>
          <a:blip r:embed="rId3">
            <a:lum/>
            <a:alphaModFix/>
          </a:blip>
          <a:srcRect/>
          <a:stretch>
            <a:fillRect/>
          </a:stretch>
        </p:blipFill>
        <p:spPr>
          <a:xfrm>
            <a:off x="137880" y="1133640"/>
            <a:ext cx="6179040" cy="3483720"/>
          </a:xfrm>
          <a:prstGeom prst="rect">
            <a:avLst/>
          </a:prstGeom>
          <a:noFill/>
          <a:ln>
            <a:noFill/>
          </a:ln>
        </p:spPr>
      </p:pic>
    </p:spTree>
    <p:extLst>
      <p:ext uri="{BB962C8B-B14F-4D97-AF65-F5344CB8AC3E}">
        <p14:creationId xmlns:p14="http://schemas.microsoft.com/office/powerpoint/2010/main" xmlns="" val="1797119253"/>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1198178" y="898634"/>
            <a:ext cx="10247587" cy="6278642"/>
          </a:xfrm>
          <a:prstGeom prst="rect">
            <a:avLst/>
          </a:prstGeom>
          <a:noFill/>
        </p:spPr>
        <p:txBody>
          <a:bodyPr wrap="square" rtlCol="0">
            <a:spAutoFit/>
          </a:bodyPr>
          <a:lstStyle/>
          <a:p>
            <a:pPr algn="ctr"/>
            <a:r>
              <a:rPr lang="pl-PL" sz="3200" b="1" dirty="0">
                <a:latin typeface="Rockwell" panose="02060603020205020403" pitchFamily="18" charset="0"/>
              </a:rPr>
              <a:t>Witek </a:t>
            </a:r>
            <a:r>
              <a:rPr lang="pl-PL" sz="3200" b="1" dirty="0" err="1">
                <a:latin typeface="Rockwell" panose="02060603020205020403" pitchFamily="18" charset="0"/>
              </a:rPr>
              <a:t>Modelski</a:t>
            </a:r>
            <a:r>
              <a:rPr lang="pl-PL" sz="3200" b="1" dirty="0">
                <a:latin typeface="Rockwell" panose="02060603020205020403" pitchFamily="18" charset="0"/>
              </a:rPr>
              <a:t> </a:t>
            </a:r>
          </a:p>
          <a:p>
            <a:pPr algn="ctr"/>
            <a:endParaRPr lang="pl-PL" sz="3200" b="1" dirty="0">
              <a:latin typeface="Rockwell" panose="02060603020205020403" pitchFamily="18" charset="0"/>
            </a:endParaRPr>
          </a:p>
          <a:p>
            <a:r>
              <a:rPr lang="pl-PL" sz="3200" dirty="0">
                <a:latin typeface="Rockwell" panose="02060603020205020403" pitchFamily="18" charset="0"/>
              </a:rPr>
              <a:t>„Warszawiak” łącznik w Batalionie „Gozdawa” za bohaterstwo odznaczony Krzyżem Walecznych i awansowany do stopnia kaprala. </a:t>
            </a:r>
          </a:p>
          <a:p>
            <a:r>
              <a:rPr lang="pl-PL" sz="3200" dirty="0">
                <a:latin typeface="Rockwell" panose="02060603020205020403" pitchFamily="18" charset="0"/>
              </a:rPr>
              <a:t>Stał się najmłodszym podoficerem Powstania. </a:t>
            </a:r>
          </a:p>
          <a:p>
            <a:endParaRPr lang="pl-PL" sz="3200" dirty="0">
              <a:latin typeface="Rockwell" panose="02060603020205020403" pitchFamily="18" charset="0"/>
            </a:endParaRPr>
          </a:p>
          <a:p>
            <a:r>
              <a:rPr lang="pl-PL" sz="3200" dirty="0">
                <a:latin typeface="Rockwell" panose="02060603020205020403" pitchFamily="18" charset="0"/>
              </a:rPr>
              <a:t>Od września służył w Batalionie „Parasol”, broniąc ostatniego domu na Czerniakowie. Zginął przy ulicy Wilanowskiej. </a:t>
            </a:r>
          </a:p>
          <a:p>
            <a:r>
              <a:rPr lang="pl-PL" sz="3200" dirty="0">
                <a:latin typeface="Rockwell" panose="02060603020205020403" pitchFamily="18" charset="0"/>
              </a:rPr>
              <a:t>Po wojnie został pochowany na wojskowym cmentarzu na „Powązkach”.</a:t>
            </a:r>
          </a:p>
          <a:p>
            <a:endParaRPr lang="pl-PL" dirty="0"/>
          </a:p>
        </p:txBody>
      </p:sp>
    </p:spTree>
    <p:extLst>
      <p:ext uri="{BB962C8B-B14F-4D97-AF65-F5344CB8AC3E}">
        <p14:creationId xmlns:p14="http://schemas.microsoft.com/office/powerpoint/2010/main" xmlns="" val="4863808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zawartości 4"/>
          <p:cNvPicPr>
            <a:picLocks noGrp="1" noChangeAspect="1"/>
          </p:cNvPicPr>
          <p:nvPr>
            <p:ph idx="1"/>
          </p:nvPr>
        </p:nvPicPr>
        <p:blipFill>
          <a:blip r:embed="rId2" cstate="print">
            <a:extLst>
              <a:ext uri="{28A0092B-C50C-407E-A947-70E740481C1C}">
                <a14:useLocalDpi xmlns:a14="http://schemas.microsoft.com/office/drawing/2010/main" xmlns="" val="0"/>
              </a:ext>
            </a:extLst>
          </a:blip>
          <a:stretch>
            <a:fillRect/>
          </a:stretch>
        </p:blipFill>
        <p:spPr>
          <a:xfrm>
            <a:off x="404549" y="465521"/>
            <a:ext cx="6375816" cy="4051300"/>
          </a:xfrm>
        </p:spPr>
      </p:pic>
      <p:pic>
        <p:nvPicPr>
          <p:cNvPr id="7" name="Obraz 6"/>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470732" y="2491171"/>
            <a:ext cx="7457100" cy="4094094"/>
          </a:xfrm>
          <a:prstGeom prst="rect">
            <a:avLst/>
          </a:prstGeom>
        </p:spPr>
      </p:pic>
      <p:sp>
        <p:nvSpPr>
          <p:cNvPr id="8" name="pole tekstowe 7"/>
          <p:cNvSpPr txBox="1"/>
          <p:nvPr/>
        </p:nvSpPr>
        <p:spPr>
          <a:xfrm>
            <a:off x="7422365" y="646385"/>
            <a:ext cx="4367048" cy="1077218"/>
          </a:xfrm>
          <a:prstGeom prst="rect">
            <a:avLst/>
          </a:prstGeom>
          <a:noFill/>
        </p:spPr>
        <p:txBody>
          <a:bodyPr wrap="square" rtlCol="0">
            <a:spAutoFit/>
          </a:bodyPr>
          <a:lstStyle/>
          <a:p>
            <a:pPr algn="ctr"/>
            <a:r>
              <a:rPr lang="pl-PL" sz="3200" b="1" dirty="0">
                <a:latin typeface="Rockwell" panose="02060603020205020403" pitchFamily="18" charset="0"/>
              </a:rPr>
              <a:t>Witold </a:t>
            </a:r>
            <a:r>
              <a:rPr lang="pl-PL" sz="3200" b="1" dirty="0" err="1">
                <a:latin typeface="Rockwell" panose="02060603020205020403" pitchFamily="18" charset="0"/>
              </a:rPr>
              <a:t>Modelski</a:t>
            </a:r>
            <a:r>
              <a:rPr lang="pl-PL" sz="3200" b="1" dirty="0">
                <a:latin typeface="Rockwell" panose="02060603020205020403" pitchFamily="18" charset="0"/>
              </a:rPr>
              <a:t> </a:t>
            </a:r>
          </a:p>
          <a:p>
            <a:pPr algn="ctr"/>
            <a:r>
              <a:rPr lang="pl-PL" sz="3200" dirty="0">
                <a:latin typeface="Rockwell" panose="02060603020205020403" pitchFamily="18" charset="0"/>
              </a:rPr>
              <a:t>   ”Warszawiak”</a:t>
            </a:r>
          </a:p>
        </p:txBody>
      </p:sp>
      <p:sp>
        <p:nvSpPr>
          <p:cNvPr id="2" name="pole tekstowe 1"/>
          <p:cNvSpPr txBox="1"/>
          <p:nvPr/>
        </p:nvSpPr>
        <p:spPr>
          <a:xfrm>
            <a:off x="4675517" y="6142008"/>
            <a:ext cx="3226279" cy="369332"/>
          </a:xfrm>
          <a:prstGeom prst="rect">
            <a:avLst/>
          </a:prstGeom>
          <a:noFill/>
        </p:spPr>
        <p:txBody>
          <a:bodyPr wrap="square" rtlCol="0">
            <a:spAutoFit/>
          </a:bodyPr>
          <a:lstStyle/>
          <a:p>
            <a:r>
              <a:rPr lang="pl-PL" dirty="0">
                <a:solidFill>
                  <a:schemeClr val="bg1"/>
                </a:solidFill>
              </a:rPr>
              <a:t>http://3.bp.blogspot.com/</a:t>
            </a:r>
          </a:p>
        </p:txBody>
      </p:sp>
    </p:spTree>
    <p:extLst>
      <p:ext uri="{BB962C8B-B14F-4D97-AF65-F5344CB8AC3E}">
        <p14:creationId xmlns:p14="http://schemas.microsoft.com/office/powerpoint/2010/main" xmlns="" val="3369033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p:cNvSpPr>
            <a:spLocks noGrp="1"/>
          </p:cNvSpPr>
          <p:nvPr>
            <p:ph type="title"/>
          </p:nvPr>
        </p:nvSpPr>
        <p:spPr>
          <a:xfrm>
            <a:off x="-431321" y="320441"/>
            <a:ext cx="6530196" cy="2157884"/>
          </a:xfrm>
        </p:spPr>
        <p:txBody>
          <a:bodyPr/>
          <a:lstStyle/>
          <a:p>
            <a:pPr algn="ctr"/>
            <a:r>
              <a:rPr lang="pl-PL" dirty="0">
                <a:solidFill>
                  <a:schemeClr val="bg1"/>
                </a:solidFill>
                <a:latin typeface="Rockwell" panose="02060603020205020403" pitchFamily="18" charset="0"/>
              </a:rPr>
              <a:t>Pomnik </a:t>
            </a:r>
            <a:br>
              <a:rPr lang="pl-PL" dirty="0">
                <a:solidFill>
                  <a:schemeClr val="bg1"/>
                </a:solidFill>
                <a:latin typeface="Rockwell" panose="02060603020205020403" pitchFamily="18" charset="0"/>
              </a:rPr>
            </a:br>
            <a:r>
              <a:rPr lang="pl-PL" dirty="0">
                <a:solidFill>
                  <a:schemeClr val="bg1"/>
                </a:solidFill>
                <a:latin typeface="Rockwell" panose="02060603020205020403" pitchFamily="18" charset="0"/>
              </a:rPr>
              <a:t>Małego Powstańca</a:t>
            </a:r>
          </a:p>
        </p:txBody>
      </p:sp>
      <p:pic>
        <p:nvPicPr>
          <p:cNvPr id="4" name="Picture 2" descr="https://i.pinimg.com/736x/bf/b4/e7/bfb4e7e4ac5dba19c324c5d5bea7e007--war-memorials-warsaw.jpg"/>
          <p:cNvPicPr>
            <a:picLocks noGrp="1" noChangeAspect="1" noChangeArrowheads="1"/>
          </p:cNvPicPr>
          <p:nvPr>
            <p:ph idx="1"/>
          </p:nvPr>
        </p:nvPicPr>
        <p:blipFill>
          <a:blip r:embed="rId2">
            <a:extLst>
              <a:ext uri="{28A0092B-C50C-407E-A947-70E740481C1C}">
                <a14:useLocalDpi xmlns:a14="http://schemas.microsoft.com/office/drawing/2010/main" xmlns="" val="0"/>
              </a:ext>
            </a:extLst>
          </a:blip>
          <a:stretch>
            <a:fillRect/>
          </a:stretch>
        </p:blipFill>
        <p:spPr bwMode="auto">
          <a:xfrm>
            <a:off x="6948843" y="320441"/>
            <a:ext cx="4528454" cy="596222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Symbol zastępczy tekstu 5"/>
          <p:cNvSpPr>
            <a:spLocks noGrp="1"/>
          </p:cNvSpPr>
          <p:nvPr>
            <p:ph type="body" sz="half" idx="2"/>
          </p:nvPr>
        </p:nvSpPr>
        <p:spPr>
          <a:xfrm>
            <a:off x="172528" y="1881558"/>
            <a:ext cx="4942936" cy="4976441"/>
          </a:xfrm>
        </p:spPr>
        <p:txBody>
          <a:bodyPr>
            <a:noAutofit/>
          </a:bodyPr>
          <a:lstStyle/>
          <a:p>
            <a:pPr algn="ctr">
              <a:spcAft>
                <a:spcPts val="0"/>
              </a:spcAft>
            </a:pPr>
            <a:r>
              <a:rPr lang="pl-PL" sz="3200" dirty="0">
                <a:solidFill>
                  <a:schemeClr val="bg1"/>
                </a:solidFill>
                <a:latin typeface="Rockwell" panose="02060603020205020403" pitchFamily="18" charset="0"/>
              </a:rPr>
              <a:t>Stoi przy zewnętrznym murze obronnym </a:t>
            </a:r>
          </a:p>
          <a:p>
            <a:pPr algn="ctr">
              <a:spcAft>
                <a:spcPts val="0"/>
              </a:spcAft>
            </a:pPr>
            <a:r>
              <a:rPr lang="pl-PL" sz="3200" dirty="0">
                <a:solidFill>
                  <a:schemeClr val="bg1"/>
                </a:solidFill>
                <a:latin typeface="Rockwell" panose="02060603020205020403" pitchFamily="18" charset="0"/>
              </a:rPr>
              <a:t>Starego Miasta </a:t>
            </a:r>
          </a:p>
          <a:p>
            <a:pPr algn="ctr">
              <a:spcAft>
                <a:spcPts val="0"/>
              </a:spcAft>
            </a:pPr>
            <a:r>
              <a:rPr lang="pl-PL" sz="3200" dirty="0">
                <a:solidFill>
                  <a:schemeClr val="bg1"/>
                </a:solidFill>
                <a:latin typeface="Rockwell" panose="02060603020205020403" pitchFamily="18" charset="0"/>
              </a:rPr>
              <a:t>w Warszawie.</a:t>
            </a:r>
          </a:p>
          <a:p>
            <a:pPr algn="ctr">
              <a:spcAft>
                <a:spcPts val="0"/>
              </a:spcAft>
            </a:pPr>
            <a:endParaRPr lang="pl-PL" sz="3200" dirty="0">
              <a:solidFill>
                <a:schemeClr val="bg1"/>
              </a:solidFill>
              <a:latin typeface="Rockwell" panose="02060603020205020403" pitchFamily="18" charset="0"/>
            </a:endParaRPr>
          </a:p>
          <a:p>
            <a:pPr algn="ctr">
              <a:spcAft>
                <a:spcPts val="0"/>
              </a:spcAft>
            </a:pPr>
            <a:r>
              <a:rPr lang="pl-PL" sz="3200" dirty="0">
                <a:solidFill>
                  <a:schemeClr val="bg1"/>
                </a:solidFill>
                <a:latin typeface="Rockwell" panose="02060603020205020403" pitchFamily="18" charset="0"/>
              </a:rPr>
              <a:t>Upamiętnia najmłodszych uczestników powstania warszawskiego.</a:t>
            </a:r>
          </a:p>
        </p:txBody>
      </p:sp>
      <p:sp>
        <p:nvSpPr>
          <p:cNvPr id="2" name="pole tekstowe 1"/>
          <p:cNvSpPr txBox="1"/>
          <p:nvPr/>
        </p:nvSpPr>
        <p:spPr>
          <a:xfrm>
            <a:off x="7194430" y="5909094"/>
            <a:ext cx="2743200" cy="369332"/>
          </a:xfrm>
          <a:prstGeom prst="rect">
            <a:avLst/>
          </a:prstGeom>
          <a:noFill/>
        </p:spPr>
        <p:txBody>
          <a:bodyPr wrap="square" rtlCol="0">
            <a:spAutoFit/>
          </a:bodyPr>
          <a:lstStyle/>
          <a:p>
            <a:r>
              <a:rPr lang="pl-PL" dirty="0">
                <a:solidFill>
                  <a:schemeClr val="bg1"/>
                </a:solidFill>
              </a:rPr>
              <a:t>www.map4u.pl/</a:t>
            </a:r>
          </a:p>
        </p:txBody>
      </p:sp>
    </p:spTree>
    <p:extLst>
      <p:ext uri="{BB962C8B-B14F-4D97-AF65-F5344CB8AC3E}">
        <p14:creationId xmlns:p14="http://schemas.microsoft.com/office/powerpoint/2010/main" xmlns="" val="203897544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ymbol zastępczy tekstu 8"/>
          <p:cNvSpPr>
            <a:spLocks noGrp="1"/>
          </p:cNvSpPr>
          <p:nvPr>
            <p:ph type="body" sz="half" idx="2"/>
          </p:nvPr>
        </p:nvSpPr>
        <p:spPr>
          <a:xfrm>
            <a:off x="223393" y="414692"/>
            <a:ext cx="5099105" cy="3536206"/>
          </a:xfrm>
        </p:spPr>
        <p:txBody>
          <a:bodyPr>
            <a:noAutofit/>
          </a:bodyPr>
          <a:lstStyle/>
          <a:p>
            <a:pPr algn="ctr"/>
            <a:r>
              <a:rPr lang="pl-PL" sz="3200" dirty="0">
                <a:solidFill>
                  <a:schemeClr val="bg1"/>
                </a:solidFill>
                <a:latin typeface="Rockwell" panose="02060603020205020403" pitchFamily="18" charset="0"/>
              </a:rPr>
              <a:t>Pomnik zaprojektowany </a:t>
            </a:r>
          </a:p>
          <a:p>
            <a:pPr algn="ctr"/>
            <a:r>
              <a:rPr lang="pl-PL" sz="3200" dirty="0">
                <a:solidFill>
                  <a:schemeClr val="bg1"/>
                </a:solidFill>
                <a:latin typeface="Rockwell" panose="02060603020205020403" pitchFamily="18" charset="0"/>
              </a:rPr>
              <a:t>w 1946 r. przez </a:t>
            </a:r>
          </a:p>
          <a:p>
            <a:r>
              <a:rPr lang="pl-PL" sz="3200" dirty="0">
                <a:solidFill>
                  <a:schemeClr val="bg1"/>
                </a:solidFill>
                <a:latin typeface="Rockwell" panose="02060603020205020403" pitchFamily="18" charset="0"/>
              </a:rPr>
              <a:t>Jerzego Jarnuszkiewicza </a:t>
            </a:r>
          </a:p>
          <a:p>
            <a:pPr algn="ctr"/>
            <a:r>
              <a:rPr lang="pl-PL" sz="3200" dirty="0">
                <a:solidFill>
                  <a:schemeClr val="bg1"/>
                </a:solidFill>
                <a:latin typeface="Rockwell" panose="02060603020205020403" pitchFamily="18" charset="0"/>
              </a:rPr>
              <a:t>początkowo jako miniaturka. </a:t>
            </a:r>
          </a:p>
        </p:txBody>
      </p:sp>
      <p:pic>
        <p:nvPicPr>
          <p:cNvPr id="10" name="Picture 4" descr="http://bi.gazeta.pl/im/a8/cd/fa/z16436648V,Dzieci-pod-pomnikiem-Malego-Powstanca-w-Warszawie.jpg"/>
          <p:cNvPicPr>
            <a:picLocks noGrp="1" noChangeAspect="1" noChangeArrowheads="1"/>
          </p:cNvPicPr>
          <p:nvPr>
            <p:ph type="pic" idx="1"/>
          </p:nvPr>
        </p:nvPicPr>
        <p:blipFill>
          <a:blip r:embed="rId2">
            <a:extLst>
              <a:ext uri="{28A0092B-C50C-407E-A947-70E740481C1C}">
                <a14:useLocalDpi xmlns:a14="http://schemas.microsoft.com/office/drawing/2010/main" xmlns="" val="0"/>
              </a:ext>
            </a:extLst>
          </a:blip>
          <a:srcRect l="17378" r="17378"/>
          <a:stretch>
            <a:fillRect/>
          </a:stretch>
        </p:blipFill>
        <p:spPr bwMode="auto">
          <a:prstGeom prst="rect">
            <a:avLst/>
          </a:prstGeom>
          <a:noFill/>
          <a:extLst>
            <a:ext uri="{909E8E84-426E-40DD-AFC4-6F175D3DCCD1}">
              <a14:hiddenFill xmlns:a14="http://schemas.microsoft.com/office/drawing/2010/main" xmlns="">
                <a:solidFill>
                  <a:srgbClr val="FFFFFF"/>
                </a:solidFill>
              </a14:hiddenFill>
            </a:ext>
          </a:extLst>
        </p:spPr>
      </p:pic>
      <p:sp>
        <p:nvSpPr>
          <p:cNvPr id="2" name="pole tekstowe 1"/>
          <p:cNvSpPr txBox="1"/>
          <p:nvPr/>
        </p:nvSpPr>
        <p:spPr>
          <a:xfrm>
            <a:off x="5532120" y="6357668"/>
            <a:ext cx="3165894" cy="369332"/>
          </a:xfrm>
          <a:prstGeom prst="rect">
            <a:avLst/>
          </a:prstGeom>
          <a:noFill/>
        </p:spPr>
        <p:txBody>
          <a:bodyPr wrap="square" rtlCol="0">
            <a:spAutoFit/>
          </a:bodyPr>
          <a:lstStyle/>
          <a:p>
            <a:r>
              <a:rPr lang="pl-PL" dirty="0">
                <a:solidFill>
                  <a:schemeClr val="bg1"/>
                </a:solidFill>
              </a:rPr>
              <a:t>Fot. Wojciech </a:t>
            </a:r>
            <a:r>
              <a:rPr lang="pl-PL" dirty="0" err="1">
                <a:solidFill>
                  <a:schemeClr val="bg1"/>
                </a:solidFill>
              </a:rPr>
              <a:t>Surdziel</a:t>
            </a:r>
            <a:r>
              <a:rPr lang="pl-PL" dirty="0">
                <a:solidFill>
                  <a:schemeClr val="bg1"/>
                </a:solidFill>
              </a:rPr>
              <a:t> / AG</a:t>
            </a:r>
          </a:p>
        </p:txBody>
      </p:sp>
    </p:spTree>
    <p:extLst>
      <p:ext uri="{BB962C8B-B14F-4D97-AF65-F5344CB8AC3E}">
        <p14:creationId xmlns:p14="http://schemas.microsoft.com/office/powerpoint/2010/main" xmlns="" val="8173490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zawartości 3"/>
          <p:cNvSpPr>
            <a:spLocks noGrp="1"/>
          </p:cNvSpPr>
          <p:nvPr>
            <p:ph sz="half" idx="2"/>
          </p:nvPr>
        </p:nvSpPr>
        <p:spPr>
          <a:xfrm>
            <a:off x="1061047" y="179887"/>
            <a:ext cx="5365632" cy="6453825"/>
          </a:xfrm>
        </p:spPr>
        <p:txBody>
          <a:bodyPr>
            <a:noAutofit/>
          </a:bodyPr>
          <a:lstStyle/>
          <a:p>
            <a:pPr marL="0" indent="0">
              <a:lnSpc>
                <a:spcPct val="100000"/>
              </a:lnSpc>
              <a:spcBef>
                <a:spcPts val="1200"/>
              </a:spcBef>
              <a:spcAft>
                <a:spcPts val="0"/>
              </a:spcAft>
              <a:buNone/>
            </a:pPr>
            <a:r>
              <a:rPr lang="pl-PL" sz="3200" dirty="0">
                <a:latin typeface="Rockwell" panose="02060603020205020403" pitchFamily="18" charset="0"/>
              </a:rPr>
              <a:t>Inicjatywę postawienia rzeźby Małego Powstańca zgłosili harcerze, oni sami również zebrali pieniądze na jej odlew z brązu (kosztował wtedy 1 milion złotych). Oficjalnego odsłonięcia pomnika dokonał harcerz, który </a:t>
            </a:r>
          </a:p>
          <a:p>
            <a:pPr marL="0" indent="0">
              <a:lnSpc>
                <a:spcPct val="100000"/>
              </a:lnSpc>
              <a:spcBef>
                <a:spcPts val="1200"/>
              </a:spcBef>
              <a:spcAft>
                <a:spcPts val="0"/>
              </a:spcAft>
              <a:buNone/>
            </a:pPr>
            <a:r>
              <a:rPr lang="pl-PL" sz="3200" dirty="0">
                <a:latin typeface="Rockwell" panose="02060603020205020403" pitchFamily="18" charset="0"/>
              </a:rPr>
              <a:t>w czasie Powstania Warszawskiego dzielnie walczył o stolicę, </a:t>
            </a:r>
          </a:p>
        </p:txBody>
      </p:sp>
      <p:pic>
        <p:nvPicPr>
          <p:cNvPr id="2052" name="Picture 4" descr="Zobacz obraz źródłowy"/>
          <p:cNvPicPr>
            <a:picLocks noGrp="1" noChangeAspect="1" noChangeArrowheads="1"/>
          </p:cNvPicPr>
          <p:nvPr>
            <p:ph sz="quarter" idx="4"/>
          </p:nvPr>
        </p:nvPicPr>
        <p:blipFill>
          <a:blip r:embed="rId2">
            <a:extLst>
              <a:ext uri="{28A0092B-C50C-407E-A947-70E740481C1C}">
                <a14:useLocalDpi xmlns:a14="http://schemas.microsoft.com/office/drawing/2010/main" xmlns="" val="0"/>
              </a:ext>
            </a:extLst>
          </a:blip>
          <a:srcRect/>
          <a:stretch>
            <a:fillRect/>
          </a:stretch>
        </p:blipFill>
        <p:spPr bwMode="auto">
          <a:xfrm>
            <a:off x="6676847" y="179887"/>
            <a:ext cx="4899674" cy="6532902"/>
          </a:xfrm>
          <a:prstGeom prst="rect">
            <a:avLst/>
          </a:prstGeom>
          <a:noFill/>
          <a:extLst>
            <a:ext uri="{909E8E84-426E-40DD-AFC4-6F175D3DCCD1}">
              <a14:hiddenFill xmlns:a14="http://schemas.microsoft.com/office/drawing/2010/main" xmlns="">
                <a:solidFill>
                  <a:srgbClr val="FFFFFF"/>
                </a:solidFill>
              </a14:hiddenFill>
            </a:ext>
          </a:extLst>
        </p:spPr>
      </p:pic>
      <p:sp>
        <p:nvSpPr>
          <p:cNvPr id="8" name="pole tekstowe 7"/>
          <p:cNvSpPr txBox="1"/>
          <p:nvPr/>
        </p:nvSpPr>
        <p:spPr>
          <a:xfrm>
            <a:off x="6763111" y="6264380"/>
            <a:ext cx="2208361" cy="369332"/>
          </a:xfrm>
          <a:prstGeom prst="rect">
            <a:avLst/>
          </a:prstGeom>
          <a:noFill/>
        </p:spPr>
        <p:txBody>
          <a:bodyPr wrap="square" rtlCol="0">
            <a:spAutoFit/>
          </a:bodyPr>
          <a:lstStyle/>
          <a:p>
            <a:r>
              <a:rPr lang="pl-PL" dirty="0">
                <a:solidFill>
                  <a:schemeClr val="bg1"/>
                </a:solidFill>
              </a:rPr>
              <a:t>Fot. Jola Dziubińska</a:t>
            </a:r>
          </a:p>
        </p:txBody>
      </p:sp>
    </p:spTree>
    <p:extLst>
      <p:ext uri="{BB962C8B-B14F-4D97-AF65-F5344CB8AC3E}">
        <p14:creationId xmlns:p14="http://schemas.microsoft.com/office/powerpoint/2010/main" xmlns="" val="17266340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W dowód pamięci klasa 4b</a:t>
            </a:r>
          </a:p>
        </p:txBody>
      </p:sp>
    </p:spTree>
  </p:cSld>
  <p:clrMapOvr>
    <a:masterClrMapping/>
  </p:clrMapOvr>
  <mc:AlternateContent xmlns:mc="http://schemas.openxmlformats.org/markup-compatibility/2006">
    <mc:Choice xmlns:p15="http://schemas.microsoft.com/office/powerpoint/2012/main" xmlns="" Requires="p15">
      <p:transition xmlns:p14="http://schemas.microsoft.com/office/powerpoint/2010/main" p14:dur="400">
        <p15:prstTrans prst="fallOver"/>
      </p:transition>
    </mc:Choice>
    <mc:Fallback>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a:cs typeface="Calibri Light"/>
              </a:rPr>
              <a:t>Józef Kunert</a:t>
            </a:r>
            <a:endParaRPr lang="pl-PL"/>
          </a:p>
        </p:txBody>
      </p:sp>
      <p:sp>
        <p:nvSpPr>
          <p:cNvPr id="3" name="Podtytuł 2"/>
          <p:cNvSpPr>
            <a:spLocks noGrp="1"/>
          </p:cNvSpPr>
          <p:nvPr>
            <p:ph type="subTitle" idx="1"/>
          </p:nvPr>
        </p:nvSpPr>
        <p:spPr>
          <a:xfrm flipH="1">
            <a:off x="-1851030" y="4173747"/>
            <a:ext cx="1014117" cy="366623"/>
          </a:xfrm>
        </p:spPr>
        <p:txBody>
          <a:bodyPr>
            <a:normAutofit fontScale="92500" lnSpcReduction="10000"/>
          </a:bodyPr>
          <a:lstStyle/>
          <a:p>
            <a:endParaRPr lang="pl-PL"/>
          </a:p>
        </p:txBody>
      </p:sp>
    </p:spTree>
    <p:extLst>
      <p:ext uri="{BB962C8B-B14F-4D97-AF65-F5344CB8AC3E}">
        <p14:creationId xmlns:p14="http://schemas.microsoft.com/office/powerpoint/2010/main" xmlns="" val="1077693383"/>
      </p:ext>
    </p:extLst>
  </p:cSld>
  <p:clrMapOvr>
    <a:masterClrMapping/>
  </p:clrMapOvr>
  <mc:AlternateContent xmlns:mc="http://schemas.openxmlformats.org/markup-compatibility/2006">
    <mc:Choice xmlns:p14="http://schemas.microsoft.com/office/powerpoint/2010/main" xmlns="" Requires="p14">
      <p:transition spd="slow" p14:dur="1250">
        <p:wipe/>
      </p:transition>
    </mc:Choice>
    <mc:Fallback>
      <p:transition spd="slow">
        <p:wip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C492F40-7488-4645-B5E4-3719E2356E1A}"/>
              </a:ext>
            </a:extLst>
          </p:cNvPr>
          <p:cNvSpPr>
            <a:spLocks noGrp="1"/>
          </p:cNvSpPr>
          <p:nvPr>
            <p:ph type="title"/>
          </p:nvPr>
        </p:nvSpPr>
        <p:spPr>
          <a:xfrm>
            <a:off x="686632" y="2180866"/>
            <a:ext cx="3332955" cy="5076826"/>
          </a:xfrm>
        </p:spPr>
        <p:txBody>
          <a:bodyPr vert="horz" lIns="91440" tIns="45720" rIns="91440" bIns="45720" rtlCol="0" anchor="ctr">
            <a:normAutofit/>
          </a:bodyPr>
          <a:lstStyle/>
          <a:p>
            <a:r>
              <a:rPr lang="en-US" sz="3400"/>
              <a:t>Józek KUNERT, POWSTANIEC WIELKOPOLSKI</a:t>
            </a:r>
          </a:p>
        </p:txBody>
      </p:sp>
      <p:sp>
        <p:nvSpPr>
          <p:cNvPr id="14" name="Rectangle 16">
            <a:extLst>
              <a:ext uri="{FF2B5EF4-FFF2-40B4-BE49-F238E27FC236}">
                <a16:creationId xmlns:a16="http://schemas.microsoft.com/office/drawing/2014/main" xmlns=""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8">
            <a:extLst>
              <a:ext uri="{FF2B5EF4-FFF2-40B4-BE49-F238E27FC236}">
                <a16:creationId xmlns:a16="http://schemas.microsoft.com/office/drawing/2014/main" xmlns=""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6" name="Straight Connector 20">
            <a:extLst>
              <a:ext uri="{FF2B5EF4-FFF2-40B4-BE49-F238E27FC236}">
                <a16:creationId xmlns:a16="http://schemas.microsoft.com/office/drawing/2014/main" xmlns=""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6" name="Symbol zastępczy zawartości 5">
            <a:extLst>
              <a:ext uri="{FF2B5EF4-FFF2-40B4-BE49-F238E27FC236}">
                <a16:creationId xmlns:a16="http://schemas.microsoft.com/office/drawing/2014/main" xmlns="" id="{86CB2394-D2EA-4CA0-A5B8-57461265FEBF}"/>
              </a:ext>
            </a:extLst>
          </p:cNvPr>
          <p:cNvSpPr>
            <a:spLocks noGrp="1"/>
          </p:cNvSpPr>
          <p:nvPr>
            <p:ph idx="1"/>
          </p:nvPr>
        </p:nvSpPr>
        <p:spPr>
          <a:xfrm>
            <a:off x="4973046" y="843771"/>
            <a:ext cx="6253751" cy="4947429"/>
          </a:xfrm>
        </p:spPr>
        <p:txBody>
          <a:bodyPr vert="horz" lIns="91440" tIns="45720" rIns="91440" bIns="45720" rtlCol="0" anchor="ctr">
            <a:normAutofit/>
          </a:bodyPr>
          <a:lstStyle/>
          <a:p>
            <a:r>
              <a:rPr lang="en-US" sz="3200">
                <a:solidFill>
                  <a:schemeClr val="tx1"/>
                </a:solidFill>
              </a:rPr>
              <a:t>Józek był młodym powstańcem wielkopolskim. Urodził się 23 lutego 1901 roku. Był najstarszym synem w rodzinie ceglarza Jakuba i jego żony Katarzyny.</a:t>
            </a:r>
            <a:endParaRPr lang="en-US" sz="3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7" name="Obraz 8" descr="Obraz zawierający tekst, osoba, wewnątrz, pozujący&#10;&#10;Opis wygenerowany automatycznie">
            <a:extLst>
              <a:ext uri="{FF2B5EF4-FFF2-40B4-BE49-F238E27FC236}">
                <a16:creationId xmlns:a16="http://schemas.microsoft.com/office/drawing/2014/main" xmlns="" id="{75616370-3B12-4485-8A71-23F36198AAAB}"/>
              </a:ext>
            </a:extLst>
          </p:cNvPr>
          <p:cNvPicPr>
            <a:picLocks noChangeAspect="1"/>
          </p:cNvPicPr>
          <p:nvPr/>
        </p:nvPicPr>
        <p:blipFill>
          <a:blip r:embed="rId3"/>
          <a:stretch>
            <a:fillRect/>
          </a:stretch>
        </p:blipFill>
        <p:spPr>
          <a:xfrm>
            <a:off x="396815" y="716492"/>
            <a:ext cx="3763992" cy="2736453"/>
          </a:xfrm>
          <a:prstGeom prst="rect">
            <a:avLst/>
          </a:prstGeom>
        </p:spPr>
      </p:pic>
    </p:spTree>
    <p:extLst>
      <p:ext uri="{BB962C8B-B14F-4D97-AF65-F5344CB8AC3E}">
        <p14:creationId xmlns:p14="http://schemas.microsoft.com/office/powerpoint/2010/main" xmlns="" val="710000998"/>
      </p:ext>
    </p:extLst>
  </p:cSld>
  <p:clrMapOvr>
    <a:masterClrMapping/>
  </p:clrMapOvr>
  <p:transition spd="slow">
    <p:wipe/>
  </p:transition>
</p:sld>
</file>

<file path=ppt/slides/slide7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08533C8-FE80-4E86-9C2E-B20B52E43493}"/>
              </a:ext>
            </a:extLst>
          </p:cNvPr>
          <p:cNvSpPr>
            <a:spLocks noGrp="1"/>
          </p:cNvSpPr>
          <p:nvPr>
            <p:ph type="title"/>
          </p:nvPr>
        </p:nvSpPr>
        <p:spPr>
          <a:xfrm>
            <a:off x="384708" y="441205"/>
            <a:ext cx="3836162" cy="5637542"/>
          </a:xfrm>
        </p:spPr>
        <p:txBody>
          <a:bodyPr anchor="ctr">
            <a:normAutofit/>
          </a:bodyPr>
          <a:lstStyle/>
          <a:p>
            <a:r>
              <a:rPr lang="pl-PL" sz="4000">
                <a:effectLst>
                  <a:glow rad="38100">
                    <a:prstClr val="black">
                      <a:lumMod val="65000"/>
                      <a:lumOff val="35000"/>
                      <a:alpha val="40000"/>
                    </a:prstClr>
                  </a:glow>
                  <a:outerShdw blurRad="28575" dist="38100" dir="14040000" algn="tl" rotWithShape="0">
                    <a:srgbClr val="000000">
                      <a:alpha val="25000"/>
                    </a:srgbClr>
                  </a:outerShdw>
                </a:effectLst>
              </a:rPr>
              <a:t>zamieszkanie</a:t>
            </a:r>
            <a:endParaRPr lang="pl-PL" sz="4000"/>
          </a:p>
        </p:txBody>
      </p:sp>
      <p:sp>
        <p:nvSpPr>
          <p:cNvPr id="5" name="Rectangle 7">
            <a:extLst>
              <a:ext uri="{FF2B5EF4-FFF2-40B4-BE49-F238E27FC236}">
                <a16:creationId xmlns:a16="http://schemas.microsoft.com/office/drawing/2014/main" xmlns=""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9">
            <a:extLst>
              <a:ext uri="{FF2B5EF4-FFF2-40B4-BE49-F238E27FC236}">
                <a16:creationId xmlns:a16="http://schemas.microsoft.com/office/drawing/2014/main" xmlns=""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xmlns=""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Symbol zastępczy zawartości 2">
            <a:extLst>
              <a:ext uri="{FF2B5EF4-FFF2-40B4-BE49-F238E27FC236}">
                <a16:creationId xmlns:a16="http://schemas.microsoft.com/office/drawing/2014/main" xmlns="" id="{DE548E2C-C6C0-4269-A769-C179A1547361}"/>
              </a:ext>
            </a:extLst>
          </p:cNvPr>
          <p:cNvSpPr>
            <a:spLocks noGrp="1"/>
          </p:cNvSpPr>
          <p:nvPr>
            <p:ph idx="1"/>
          </p:nvPr>
        </p:nvSpPr>
        <p:spPr>
          <a:xfrm>
            <a:off x="4973046" y="714375"/>
            <a:ext cx="6253751" cy="5076825"/>
          </a:xfrm>
        </p:spPr>
        <p:txBody>
          <a:bodyPr>
            <a:normAutofit/>
          </a:bodyPr>
          <a:lstStyle/>
          <a:p>
            <a:r>
              <a:rPr lang="pl-PL" sz="3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Do 1914 roku mieszkał z rodziną w Bninie, dzisiaj dzielnicy Kórnika. Potem przenieśli się do Swarzędza, do domu przy obecnej ulicy Piaski 22.</a:t>
            </a:r>
          </a:p>
        </p:txBody>
      </p:sp>
    </p:spTree>
    <p:extLst>
      <p:ext uri="{BB962C8B-B14F-4D97-AF65-F5344CB8AC3E}">
        <p14:creationId xmlns:p14="http://schemas.microsoft.com/office/powerpoint/2010/main" xmlns="" val="3779882436"/>
      </p:ext>
    </p:extLst>
  </p:cSld>
  <p:clrMapOvr>
    <a:masterClrMapping/>
  </p:clrMapOvr>
  <p:transition spd="slow">
    <p:wipe/>
  </p:transition>
</p:sld>
</file>

<file path=ppt/slides/slide79.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0C8DCD79-8925-4C0A-A433-A481087AC7AA}"/>
              </a:ext>
            </a:extLst>
          </p:cNvPr>
          <p:cNvSpPr>
            <a:spLocks noGrp="1"/>
          </p:cNvSpPr>
          <p:nvPr>
            <p:ph type="title"/>
          </p:nvPr>
        </p:nvSpPr>
        <p:spPr>
          <a:xfrm>
            <a:off x="226557" y="714375"/>
            <a:ext cx="4080577" cy="5076826"/>
          </a:xfrm>
        </p:spPr>
        <p:txBody>
          <a:bodyPr anchor="ctr">
            <a:normAutofit/>
          </a:bodyPr>
          <a:lstStyle/>
          <a:p>
            <a:r>
              <a:rPr lang="pl-PL" sz="4000">
                <a:effectLst>
                  <a:glow rad="38100">
                    <a:prstClr val="black">
                      <a:lumMod val="65000"/>
                      <a:lumOff val="35000"/>
                      <a:alpha val="40000"/>
                    </a:prstClr>
                  </a:glow>
                  <a:outerShdw blurRad="28575" dist="38100" dir="14040000" algn="tl" rotWithShape="0">
                    <a:srgbClr val="000000">
                      <a:alpha val="25000"/>
                    </a:srgbClr>
                  </a:outerShdw>
                </a:effectLst>
              </a:rPr>
              <a:t>wykształcenie</a:t>
            </a:r>
            <a:endParaRPr lang="pl-PL" sz="4000"/>
          </a:p>
        </p:txBody>
      </p:sp>
      <p:sp>
        <p:nvSpPr>
          <p:cNvPr id="8" name="Rectangle 7">
            <a:extLst>
              <a:ext uri="{FF2B5EF4-FFF2-40B4-BE49-F238E27FC236}">
                <a16:creationId xmlns:a16="http://schemas.microsoft.com/office/drawing/2014/main" xmlns=""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xmlns=""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Symbol zastępczy zawartości 2">
            <a:extLst>
              <a:ext uri="{FF2B5EF4-FFF2-40B4-BE49-F238E27FC236}">
                <a16:creationId xmlns:a16="http://schemas.microsoft.com/office/drawing/2014/main" xmlns="" id="{A12B7923-59F5-4B4B-A31D-B6C03758FA66}"/>
              </a:ext>
            </a:extLst>
          </p:cNvPr>
          <p:cNvSpPr>
            <a:spLocks noGrp="1"/>
          </p:cNvSpPr>
          <p:nvPr>
            <p:ph idx="1"/>
          </p:nvPr>
        </p:nvSpPr>
        <p:spPr>
          <a:xfrm>
            <a:off x="4973046" y="714375"/>
            <a:ext cx="6253751" cy="5076825"/>
          </a:xfrm>
        </p:spPr>
        <p:txBody>
          <a:bodyPr>
            <a:normAutofit/>
          </a:bodyPr>
          <a:lstStyle/>
          <a:p>
            <a:r>
              <a:rPr lang="pl-PL" sz="3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Józek ukończył szkołę powszechną i przysposabiał się do zawodu rzeźnika, a poza tym pomagał ojcu w cegielni.</a:t>
            </a:r>
          </a:p>
        </p:txBody>
      </p:sp>
    </p:spTree>
    <p:extLst>
      <p:ext uri="{BB962C8B-B14F-4D97-AF65-F5344CB8AC3E}">
        <p14:creationId xmlns:p14="http://schemas.microsoft.com/office/powerpoint/2010/main" xmlns="" val="2681841700"/>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57E0E6A5-AC7E-4515-986E-5862B04363E4}"/>
              </a:ext>
            </a:extLst>
          </p:cNvPr>
          <p:cNvSpPr txBox="1">
            <a:spLocks noGrp="1"/>
          </p:cNvSpPr>
          <p:nvPr>
            <p:ph type="title" idx="4294967295"/>
          </p:nvPr>
        </p:nvSpPr>
        <p:spPr>
          <a:xfrm>
            <a:off x="7308000" y="5760"/>
            <a:ext cx="4879440" cy="6788520"/>
          </a:xfrm>
        </p:spPr>
        <p:txBody>
          <a:bodyPr/>
          <a:lstStyle/>
          <a:p>
            <a:pPr lvl="0"/>
            <a:r>
              <a:rPr lang="pl-PL" sz="2800">
                <a:latin typeface="Times New Roman" pitchFamily="18"/>
                <a:cs typeface="Times New Roman" pitchFamily="2"/>
              </a:rPr>
              <a:t>Lwów jako jedyne miasto w Polsce, za niespotykane męstwo i dzielność, został odznaczony orderem Virtuti Militari. </a:t>
            </a:r>
          </a:p>
        </p:txBody>
      </p:sp>
      <p:pic>
        <p:nvPicPr>
          <p:cNvPr id="3" name="Obraz 3">
            <a:extLst>
              <a:ext uri="{FF2B5EF4-FFF2-40B4-BE49-F238E27FC236}">
                <a16:creationId xmlns:a16="http://schemas.microsoft.com/office/drawing/2014/main" xmlns="" id="{0A43C5F7-36C3-4324-94F4-F21A209ED398}"/>
              </a:ext>
            </a:extLst>
          </p:cNvPr>
          <p:cNvPicPr>
            <a:picLocks noChangeAspect="1"/>
          </p:cNvPicPr>
          <p:nvPr/>
        </p:nvPicPr>
        <p:blipFill>
          <a:blip r:embed="rId3">
            <a:lum/>
            <a:alphaModFix/>
          </a:blip>
          <a:srcRect/>
          <a:stretch>
            <a:fillRect/>
          </a:stretch>
        </p:blipFill>
        <p:spPr>
          <a:xfrm>
            <a:off x="-5760" y="6840"/>
            <a:ext cx="7314840" cy="6786360"/>
          </a:xfrm>
          <a:prstGeom prst="rect">
            <a:avLst/>
          </a:prstGeom>
          <a:noFill/>
          <a:ln>
            <a:noFill/>
          </a:ln>
        </p:spPr>
      </p:pic>
    </p:spTree>
    <p:extLst>
      <p:ext uri="{BB962C8B-B14F-4D97-AF65-F5344CB8AC3E}">
        <p14:creationId xmlns:p14="http://schemas.microsoft.com/office/powerpoint/2010/main" xmlns="" val="464764457"/>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EC9D777-7BC5-49DB-969F-7DA205F06279}"/>
              </a:ext>
            </a:extLst>
          </p:cNvPr>
          <p:cNvSpPr>
            <a:spLocks noGrp="1"/>
          </p:cNvSpPr>
          <p:nvPr>
            <p:ph type="title"/>
          </p:nvPr>
        </p:nvSpPr>
        <p:spPr>
          <a:xfrm>
            <a:off x="1103575" y="714375"/>
            <a:ext cx="3332955" cy="5076826"/>
          </a:xfrm>
        </p:spPr>
        <p:txBody>
          <a:bodyPr anchor="ctr">
            <a:normAutofit/>
          </a:bodyPr>
          <a:lstStyle/>
          <a:p>
            <a:r>
              <a:rPr lang="pl-PL" sz="4000">
                <a:effectLst>
                  <a:glow rad="38100">
                    <a:prstClr val="black">
                      <a:lumMod val="65000"/>
                      <a:lumOff val="35000"/>
                      <a:alpha val="40000"/>
                    </a:prstClr>
                  </a:glow>
                  <a:outerShdw blurRad="28575" dist="38100" dir="14040000" algn="tl" rotWithShape="0">
                    <a:srgbClr val="000000">
                      <a:alpha val="25000"/>
                    </a:srgbClr>
                  </a:outerShdw>
                </a:effectLst>
              </a:rPr>
              <a:t>wygląd</a:t>
            </a:r>
            <a:endParaRPr lang="pl-PL" sz="4000"/>
          </a:p>
        </p:txBody>
      </p:sp>
      <p:sp>
        <p:nvSpPr>
          <p:cNvPr id="8" name="Rectangle 7">
            <a:extLst>
              <a:ext uri="{FF2B5EF4-FFF2-40B4-BE49-F238E27FC236}">
                <a16:creationId xmlns:a16="http://schemas.microsoft.com/office/drawing/2014/main" xmlns=""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xmlns=""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Symbol zastępczy zawartości 2">
            <a:extLst>
              <a:ext uri="{FF2B5EF4-FFF2-40B4-BE49-F238E27FC236}">
                <a16:creationId xmlns:a16="http://schemas.microsoft.com/office/drawing/2014/main" xmlns="" id="{2528DB5C-DAD0-4D40-88F4-8F6F8262A2C4}"/>
              </a:ext>
            </a:extLst>
          </p:cNvPr>
          <p:cNvSpPr>
            <a:spLocks noGrp="1"/>
          </p:cNvSpPr>
          <p:nvPr>
            <p:ph idx="1"/>
          </p:nvPr>
        </p:nvSpPr>
        <p:spPr>
          <a:xfrm>
            <a:off x="4973046" y="714375"/>
            <a:ext cx="6253751" cy="5076825"/>
          </a:xfrm>
        </p:spPr>
        <p:txBody>
          <a:bodyPr>
            <a:normAutofit/>
          </a:bodyPr>
          <a:lstStyle/>
          <a:p>
            <a:r>
              <a:rPr lang="pl-PL" sz="3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Był chłopcem średniego wzrostu, raczej drobnym, o dziecięcych rysach twarzy z gładko zaczesanymi włosami i odstającymi uszami.</a:t>
            </a:r>
          </a:p>
        </p:txBody>
      </p:sp>
    </p:spTree>
    <p:extLst>
      <p:ext uri="{BB962C8B-B14F-4D97-AF65-F5344CB8AC3E}">
        <p14:creationId xmlns:p14="http://schemas.microsoft.com/office/powerpoint/2010/main" xmlns="" val="1659814268"/>
      </p:ext>
    </p:extLst>
  </p:cSld>
  <p:clrMapOvr>
    <a:masterClrMapping/>
  </p:clrMapOvr>
  <p:transition spd="slow">
    <p:wipe/>
  </p:transition>
</p:sld>
</file>

<file path=ppt/slides/slide8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2136EC6C-C063-4CB4-8BFE-286B7AD77B7B}"/>
              </a:ext>
            </a:extLst>
          </p:cNvPr>
          <p:cNvSpPr>
            <a:spLocks noGrp="1"/>
          </p:cNvSpPr>
          <p:nvPr>
            <p:ph type="title"/>
          </p:nvPr>
        </p:nvSpPr>
        <p:spPr>
          <a:xfrm>
            <a:off x="974179" y="714375"/>
            <a:ext cx="3332955" cy="5076826"/>
          </a:xfrm>
        </p:spPr>
        <p:txBody>
          <a:bodyPr anchor="ctr">
            <a:normAutofit/>
          </a:bodyPr>
          <a:lstStyle/>
          <a:p>
            <a:r>
              <a:rPr lang="pl-PL" sz="4000">
                <a:effectLst>
                  <a:glow rad="38100">
                    <a:prstClr val="black">
                      <a:lumMod val="65000"/>
                      <a:lumOff val="35000"/>
                      <a:alpha val="40000"/>
                    </a:prstClr>
                  </a:glow>
                  <a:outerShdw blurRad="28575" dist="38100" dir="14040000" algn="tl" rotWithShape="0">
                    <a:srgbClr val="000000">
                      <a:alpha val="25000"/>
                    </a:srgbClr>
                  </a:outerShdw>
                </a:effectLst>
              </a:rPr>
              <a:t>    walka</a:t>
            </a:r>
            <a:endParaRPr lang="pl-PL" sz="4000"/>
          </a:p>
        </p:txBody>
      </p:sp>
      <p:sp>
        <p:nvSpPr>
          <p:cNvPr id="8" name="Rectangle 7">
            <a:extLst>
              <a:ext uri="{FF2B5EF4-FFF2-40B4-BE49-F238E27FC236}">
                <a16:creationId xmlns:a16="http://schemas.microsoft.com/office/drawing/2014/main" xmlns=""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xmlns=""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Symbol zastępczy zawartości 2">
            <a:extLst>
              <a:ext uri="{FF2B5EF4-FFF2-40B4-BE49-F238E27FC236}">
                <a16:creationId xmlns:a16="http://schemas.microsoft.com/office/drawing/2014/main" xmlns="" id="{39F44947-1D79-4CD0-9D0D-F2EF1690EC54}"/>
              </a:ext>
            </a:extLst>
          </p:cNvPr>
          <p:cNvSpPr>
            <a:spLocks noGrp="1"/>
          </p:cNvSpPr>
          <p:nvPr>
            <p:ph idx="1"/>
          </p:nvPr>
        </p:nvSpPr>
        <p:spPr>
          <a:xfrm>
            <a:off x="4973046" y="714375"/>
            <a:ext cx="6253751" cy="5076825"/>
          </a:xfrm>
        </p:spPr>
        <p:txBody>
          <a:bodyPr>
            <a:normAutofit fontScale="92500" lnSpcReduction="20000"/>
          </a:bodyPr>
          <a:lstStyle/>
          <a:p>
            <a:r>
              <a:rPr lang="pl-PL" sz="3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Józek Kunert nacierał w pierwszej kompanii od północy. Jak większość powstańców nosił poniemiecki mundur przerobiony do powstańczego regulaminu, miał hełm wzór 162, wojskowe buty oraz karabin Mauser Gewehr 983. Okopany strzelał celnie do wrogów, kompania odparła pierwszy szturm, ale krótko potem niemiecka kula śmiertelnie trafiła chłopca w głowę.</a:t>
            </a:r>
          </a:p>
        </p:txBody>
      </p:sp>
    </p:spTree>
    <p:extLst>
      <p:ext uri="{BB962C8B-B14F-4D97-AF65-F5344CB8AC3E}">
        <p14:creationId xmlns:p14="http://schemas.microsoft.com/office/powerpoint/2010/main" xmlns="" val="2998991994"/>
      </p:ext>
    </p:extLst>
  </p:cSld>
  <p:clrMapOvr>
    <a:masterClrMapping/>
  </p:clrMapOvr>
  <p:transition spd="slow">
    <p:wipe/>
  </p:transition>
</p:sld>
</file>

<file path=ppt/slides/slide8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387CF6E-8359-47F1-BBAF-319D0C569A5C}"/>
              </a:ext>
            </a:extLst>
          </p:cNvPr>
          <p:cNvSpPr>
            <a:spLocks noGrp="1"/>
          </p:cNvSpPr>
          <p:nvPr>
            <p:ph type="title"/>
          </p:nvPr>
        </p:nvSpPr>
        <p:spPr>
          <a:xfrm>
            <a:off x="816028" y="5142602"/>
            <a:ext cx="3332955" cy="1295582"/>
          </a:xfrm>
        </p:spPr>
        <p:txBody>
          <a:bodyPr anchor="ctr">
            <a:normAutofit/>
          </a:bodyPr>
          <a:lstStyle/>
          <a:p>
            <a:r>
              <a:rPr lang="pl-PL" sz="4000">
                <a:effectLst>
                  <a:glow rad="38100">
                    <a:prstClr val="black">
                      <a:lumMod val="65000"/>
                      <a:lumOff val="35000"/>
                      <a:alpha val="40000"/>
                    </a:prstClr>
                  </a:glow>
                  <a:outerShdw blurRad="28575" dist="38100" dir="14040000" algn="tl" rotWithShape="0">
                    <a:srgbClr val="000000">
                      <a:alpha val="25000"/>
                    </a:srgbClr>
                  </a:outerShdw>
                </a:effectLst>
              </a:rPr>
              <a:t>  pogrzeb</a:t>
            </a:r>
            <a:endParaRPr lang="pl-PL" sz="4000"/>
          </a:p>
        </p:txBody>
      </p:sp>
      <p:sp>
        <p:nvSpPr>
          <p:cNvPr id="8" name="Rectangle 7">
            <a:extLst>
              <a:ext uri="{FF2B5EF4-FFF2-40B4-BE49-F238E27FC236}">
                <a16:creationId xmlns:a16="http://schemas.microsoft.com/office/drawing/2014/main" xmlns=""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xmlns=""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Symbol zastępczy zawartości 2">
            <a:extLst>
              <a:ext uri="{FF2B5EF4-FFF2-40B4-BE49-F238E27FC236}">
                <a16:creationId xmlns:a16="http://schemas.microsoft.com/office/drawing/2014/main" xmlns="" id="{C6A83A45-7E99-4C18-8B87-D10274F76EDB}"/>
              </a:ext>
            </a:extLst>
          </p:cNvPr>
          <p:cNvSpPr>
            <a:spLocks noGrp="1"/>
          </p:cNvSpPr>
          <p:nvPr>
            <p:ph idx="1"/>
          </p:nvPr>
        </p:nvSpPr>
        <p:spPr>
          <a:xfrm>
            <a:off x="4973046" y="714375"/>
            <a:ext cx="6253751" cy="5076825"/>
          </a:xfrm>
        </p:spPr>
        <p:txBody>
          <a:bodyPr>
            <a:normAutofit/>
          </a:bodyPr>
          <a:lstStyle/>
          <a:p>
            <a:r>
              <a:rPr lang="pl-PL" sz="3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Ciało Józefa Kunerta rodzina sprowadziła do Swarzędza i urządziła uroczysty pogrzeb. Został pochowany na cmentarzu przy ulicy Poznańskiej w kwaterze I.</a:t>
            </a:r>
          </a:p>
        </p:txBody>
      </p:sp>
      <p:pic>
        <p:nvPicPr>
          <p:cNvPr id="4" name="Obraz 4" descr="Obraz zawierający tekst, budynek, nagrobek, kamień&#10;&#10;Opis wygenerowany automatycznie">
            <a:extLst>
              <a:ext uri="{FF2B5EF4-FFF2-40B4-BE49-F238E27FC236}">
                <a16:creationId xmlns:a16="http://schemas.microsoft.com/office/drawing/2014/main" xmlns="" id="{7F61DEC9-424D-4B41-BDC5-9A8E729808A8}"/>
              </a:ext>
            </a:extLst>
          </p:cNvPr>
          <p:cNvPicPr>
            <a:picLocks noChangeAspect="1"/>
          </p:cNvPicPr>
          <p:nvPr/>
        </p:nvPicPr>
        <p:blipFill>
          <a:blip r:embed="rId3" cstate="print"/>
          <a:stretch>
            <a:fillRect/>
          </a:stretch>
        </p:blipFill>
        <p:spPr>
          <a:xfrm>
            <a:off x="813758" y="273370"/>
            <a:ext cx="3361426" cy="4974167"/>
          </a:xfrm>
          <a:prstGeom prst="rect">
            <a:avLst/>
          </a:prstGeom>
        </p:spPr>
      </p:pic>
      <p:pic>
        <p:nvPicPr>
          <p:cNvPr id="5" name="Obraz 5" descr="Obraz zawierający tekst&#10;&#10;Opis wygenerowany automatycznie">
            <a:extLst>
              <a:ext uri="{FF2B5EF4-FFF2-40B4-BE49-F238E27FC236}">
                <a16:creationId xmlns:a16="http://schemas.microsoft.com/office/drawing/2014/main" xmlns="" id="{DD2DE010-1AD1-45ED-A195-81C44F2BD750}"/>
              </a:ext>
            </a:extLst>
          </p:cNvPr>
          <p:cNvPicPr>
            <a:picLocks noChangeAspect="1"/>
          </p:cNvPicPr>
          <p:nvPr/>
        </p:nvPicPr>
        <p:blipFill>
          <a:blip r:embed="rId4" cstate="print"/>
          <a:stretch>
            <a:fillRect/>
          </a:stretch>
        </p:blipFill>
        <p:spPr>
          <a:xfrm>
            <a:off x="-6461185" y="1107256"/>
            <a:ext cx="2743200" cy="3982129"/>
          </a:xfrm>
          <a:prstGeom prst="rect">
            <a:avLst/>
          </a:prstGeom>
        </p:spPr>
      </p:pic>
    </p:spTree>
    <p:extLst>
      <p:ext uri="{BB962C8B-B14F-4D97-AF65-F5344CB8AC3E}">
        <p14:creationId xmlns:p14="http://schemas.microsoft.com/office/powerpoint/2010/main" xmlns="" val="1748683064"/>
      </p:ext>
    </p:extLst>
  </p:cSld>
  <p:clrMapOvr>
    <a:masterClrMapping/>
  </p:clrMapOvr>
  <p:transition spd="slow">
    <p:wipe/>
  </p:transition>
</p:sld>
</file>

<file path=ppt/slides/slide8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40281AB-BC86-4B0B-A479-99EEB7568ED4}"/>
              </a:ext>
            </a:extLst>
          </p:cNvPr>
          <p:cNvSpPr>
            <a:spLocks noGrp="1"/>
          </p:cNvSpPr>
          <p:nvPr>
            <p:ph type="title"/>
          </p:nvPr>
        </p:nvSpPr>
        <p:spPr>
          <a:xfrm>
            <a:off x="974179" y="714375"/>
            <a:ext cx="3332955" cy="5076826"/>
          </a:xfrm>
        </p:spPr>
        <p:txBody>
          <a:bodyPr anchor="ctr">
            <a:normAutofit/>
          </a:bodyPr>
          <a:lstStyle/>
          <a:p>
            <a:r>
              <a:rPr lang="pl-PL" sz="4000">
                <a:effectLst>
                  <a:glow rad="38100">
                    <a:prstClr val="black">
                      <a:lumMod val="65000"/>
                      <a:lumOff val="35000"/>
                      <a:alpha val="40000"/>
                    </a:prstClr>
                  </a:glow>
                  <a:outerShdw blurRad="28575" dist="38100" dir="14040000" algn="tl" rotWithShape="0">
                    <a:srgbClr val="000000">
                      <a:alpha val="25000"/>
                    </a:srgbClr>
                  </a:outerShdw>
                </a:effectLst>
              </a:rPr>
              <a:t>Nagrobek     józefa</a:t>
            </a:r>
            <a:endParaRPr lang="pl-PL" sz="4000"/>
          </a:p>
        </p:txBody>
      </p:sp>
      <p:sp>
        <p:nvSpPr>
          <p:cNvPr id="8" name="Rectangle 7">
            <a:extLst>
              <a:ext uri="{FF2B5EF4-FFF2-40B4-BE49-F238E27FC236}">
                <a16:creationId xmlns:a16="http://schemas.microsoft.com/office/drawing/2014/main" xmlns=""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xmlns=""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Symbol zastępczy zawartości 2">
            <a:extLst>
              <a:ext uri="{FF2B5EF4-FFF2-40B4-BE49-F238E27FC236}">
                <a16:creationId xmlns:a16="http://schemas.microsoft.com/office/drawing/2014/main" xmlns="" id="{76BF94CE-4407-42BB-8399-4C4EBEEDE2CD}"/>
              </a:ext>
            </a:extLst>
          </p:cNvPr>
          <p:cNvSpPr>
            <a:spLocks noGrp="1"/>
          </p:cNvSpPr>
          <p:nvPr>
            <p:ph idx="1"/>
          </p:nvPr>
        </p:nvSpPr>
        <p:spPr>
          <a:xfrm>
            <a:off x="4973046" y="714375"/>
            <a:ext cx="6253751" cy="5076825"/>
          </a:xfrm>
        </p:spPr>
        <p:txBody>
          <a:bodyPr>
            <a:normAutofit/>
          </a:bodyPr>
          <a:lstStyle/>
          <a:p>
            <a:r>
              <a:rPr lang="pl-PL" sz="3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Związek Powstańców Wielkopolskich koło Swarzędza ufundował w 1933 roku nagrobek, który w 1939 roku został zburzony przez Niemców.</a:t>
            </a:r>
          </a:p>
          <a:p>
            <a:pPr>
              <a:buClr>
                <a:srgbClr val="FFFFFF"/>
              </a:buClr>
            </a:pPr>
            <a:r>
              <a:rPr lang="pl-PL" sz="3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Odtworzono go po wojnie w latach pięćdziesiątych, a w 2006 roku odrestaurowano.</a:t>
            </a:r>
            <a:endParaRPr lang="pl-PL" sz="3200" dirty="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xmlns="" val="889466636"/>
      </p:ext>
    </p:extLst>
  </p:cSld>
  <p:clrMapOvr>
    <a:masterClrMapping/>
  </p:clrMapOvr>
  <p:transition spd="slow">
    <p:wipe/>
  </p:transition>
</p:sld>
</file>

<file path=ppt/slides/slide8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9394CC5A-A7AB-41FD-B544-EB59916BA47D}"/>
              </a:ext>
            </a:extLst>
          </p:cNvPr>
          <p:cNvSpPr>
            <a:spLocks noGrp="1"/>
          </p:cNvSpPr>
          <p:nvPr>
            <p:ph type="title"/>
          </p:nvPr>
        </p:nvSpPr>
        <p:spPr>
          <a:xfrm>
            <a:off x="-6832726" y="6767242"/>
            <a:ext cx="4066200" cy="792374"/>
          </a:xfrm>
        </p:spPr>
        <p:txBody>
          <a:bodyPr anchor="ctr">
            <a:normAutofit/>
          </a:bodyPr>
          <a:lstStyle/>
          <a:p>
            <a:endParaRPr lang="pl-PL" sz="4000"/>
          </a:p>
        </p:txBody>
      </p:sp>
      <p:sp>
        <p:nvSpPr>
          <p:cNvPr id="8" name="Rectangle 7">
            <a:extLst>
              <a:ext uri="{FF2B5EF4-FFF2-40B4-BE49-F238E27FC236}">
                <a16:creationId xmlns:a16="http://schemas.microsoft.com/office/drawing/2014/main" xmlns="" id="{375136A9-49F9-4DA0-A741-F065B0FA091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33356" y="0"/>
            <a:ext cx="7558643" cy="6858000"/>
          </a:xfrm>
          <a:prstGeom prst="rect">
            <a:avLst/>
          </a:prstGeom>
          <a:solidFill>
            <a:schemeClr val="bg2"/>
          </a:soli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xmlns="" id="{B912F6C7-0423-4B6F-AECE-710C848918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a:off x="1446539" y="3195797"/>
            <a:ext cx="6858000" cy="466406"/>
          </a:xfrm>
          <a:prstGeom prst="rect">
            <a:avLst/>
          </a:prstGeom>
          <a:gradFill>
            <a:gsLst>
              <a:gs pos="0">
                <a:srgbClr val="363D46">
                  <a:alpha val="0"/>
                </a:srgbClr>
              </a:gs>
              <a:gs pos="100000">
                <a:srgbClr val="363D46">
                  <a:lumMod val="75000"/>
                </a:srgb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12" name="Straight Connector 11">
            <a:extLst>
              <a:ext uri="{FF2B5EF4-FFF2-40B4-BE49-F238E27FC236}">
                <a16:creationId xmlns:a16="http://schemas.microsoft.com/office/drawing/2014/main" xmlns="" id="{A7208205-03EE-4EC8-9C34-59270C1880D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42336" y="0"/>
            <a:ext cx="0" cy="6858000"/>
          </a:xfrm>
          <a:prstGeom prst="line">
            <a:avLst/>
          </a:prstGeom>
          <a:solidFill>
            <a:srgbClr val="FFFFFF"/>
          </a:solidFill>
          <a:ln w="38100" cap="flat">
            <a:gradFill flip="none" rotWithShape="1">
              <a:gsLst>
                <a:gs pos="0">
                  <a:srgbClr val="363D46"/>
                </a:gs>
                <a:gs pos="100000">
                  <a:srgbClr val="363D46">
                    <a:lumMod val="75000"/>
                  </a:srgbClr>
                </a:gs>
              </a:gsLst>
              <a:lin ang="5400000" scaled="0"/>
              <a:tileRect/>
            </a:gradFill>
            <a:miter lim="800000"/>
          </a:ln>
          <a:effectLst>
            <a:innerShdw blurRad="57150" dist="38100" dir="14460000">
              <a:srgbClr val="000000">
                <a:alpha val="70000"/>
              </a:srgbClr>
            </a:innerShdw>
          </a:effectLst>
        </p:spPr>
        <p:style>
          <a:lnRef idx="2">
            <a:schemeClr val="accent1">
              <a:shade val="50000"/>
            </a:schemeClr>
          </a:lnRef>
          <a:fillRef idx="1">
            <a:schemeClr val="accent1"/>
          </a:fillRef>
          <a:effectRef idx="0">
            <a:schemeClr val="accent1"/>
          </a:effectRef>
          <a:fontRef idx="minor">
            <a:schemeClr val="lt1"/>
          </a:fontRef>
        </p:style>
      </p:cxnSp>
      <p:sp>
        <p:nvSpPr>
          <p:cNvPr id="3" name="Symbol zastępczy zawartości 2">
            <a:extLst>
              <a:ext uri="{FF2B5EF4-FFF2-40B4-BE49-F238E27FC236}">
                <a16:creationId xmlns:a16="http://schemas.microsoft.com/office/drawing/2014/main" xmlns="" id="{9281BDD8-08B3-42A1-8054-3069FC46A3FE}"/>
              </a:ext>
            </a:extLst>
          </p:cNvPr>
          <p:cNvSpPr>
            <a:spLocks noGrp="1"/>
          </p:cNvSpPr>
          <p:nvPr>
            <p:ph idx="1"/>
          </p:nvPr>
        </p:nvSpPr>
        <p:spPr>
          <a:xfrm>
            <a:off x="4973046" y="714375"/>
            <a:ext cx="6253751" cy="5076825"/>
          </a:xfrm>
        </p:spPr>
        <p:txBody>
          <a:bodyPr>
            <a:normAutofit/>
          </a:bodyPr>
          <a:lstStyle/>
          <a:p>
            <a:r>
              <a:rPr lang="pl-PL" sz="3200">
                <a:solidFill>
                  <a:schemeClr val="tx1"/>
                </a:solidFill>
                <a:effectLst>
                  <a:glow rad="38100">
                    <a:prstClr val="black">
                      <a:lumMod val="50000"/>
                      <a:lumOff val="50000"/>
                      <a:alpha val="20000"/>
                    </a:prstClr>
                  </a:glow>
                  <a:outerShdw blurRad="44450" dist="12700" dir="13860000" algn="tl" rotWithShape="0">
                    <a:srgbClr val="000000">
                      <a:alpha val="20000"/>
                    </a:srgbClr>
                  </a:outerShdw>
                </a:effectLst>
              </a:rPr>
              <a:t>W 2007 roku Józek stał się bohaterem komiksu historycznego, opowiadającym o Powstaniu Wielkopolskim i udziale w nim mieszkańców Swarzędza.</a:t>
            </a:r>
            <a:endParaRPr lang="pl-PL">
              <a:solidFill>
                <a:schemeClr val="tx1"/>
              </a:solidFill>
            </a:endParaRPr>
          </a:p>
        </p:txBody>
      </p:sp>
      <p:pic>
        <p:nvPicPr>
          <p:cNvPr id="4" name="Obraz 4" descr="Obraz zawierający tekst&#10;&#10;Opis wygenerowany automatycznie">
            <a:extLst>
              <a:ext uri="{FF2B5EF4-FFF2-40B4-BE49-F238E27FC236}">
                <a16:creationId xmlns:a16="http://schemas.microsoft.com/office/drawing/2014/main" xmlns="" id="{C4C4B952-A7D6-4322-BBE4-94E0A6239E4D}"/>
              </a:ext>
            </a:extLst>
          </p:cNvPr>
          <p:cNvPicPr>
            <a:picLocks noChangeAspect="1"/>
          </p:cNvPicPr>
          <p:nvPr/>
        </p:nvPicPr>
        <p:blipFill>
          <a:blip r:embed="rId3"/>
          <a:stretch>
            <a:fillRect/>
          </a:stretch>
        </p:blipFill>
        <p:spPr>
          <a:xfrm>
            <a:off x="508869" y="561527"/>
            <a:ext cx="3626150" cy="5087967"/>
          </a:xfrm>
          <a:prstGeom prst="rect">
            <a:avLst/>
          </a:prstGeom>
        </p:spPr>
      </p:pic>
    </p:spTree>
    <p:extLst>
      <p:ext uri="{BB962C8B-B14F-4D97-AF65-F5344CB8AC3E}">
        <p14:creationId xmlns:p14="http://schemas.microsoft.com/office/powerpoint/2010/main" xmlns="" val="3134444314"/>
      </p:ext>
    </p:extLst>
  </p:cSld>
  <p:clrMapOvr>
    <a:masterClrMapping/>
  </p:clrMapOvr>
  <p:transition spd="slow">
    <p:wip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a:t>Ku pamięci 7E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r>
              <a:rPr lang="pl-PL" dirty="0"/>
              <a:t>Poznański Czerwiec 1956 </a:t>
            </a:r>
          </a:p>
        </p:txBody>
      </p:sp>
      <p:sp>
        <p:nvSpPr>
          <p:cNvPr id="3" name="Podtytuł 2"/>
          <p:cNvSpPr>
            <a:spLocks noGrp="1"/>
          </p:cNvSpPr>
          <p:nvPr>
            <p:ph type="subTitle" idx="1"/>
          </p:nvPr>
        </p:nvSpPr>
        <p:spPr/>
        <p:txBody>
          <a:bodyPr/>
          <a:lstStyle/>
          <a:p>
            <a:r>
              <a:rPr lang="pl-PL" dirty="0"/>
              <a:t>Romek Strzałkowski </a:t>
            </a:r>
          </a:p>
          <a:p>
            <a:r>
              <a:rPr lang="pl-PL" dirty="0"/>
              <a:t>„ Mały bohater”</a:t>
            </a:r>
          </a:p>
        </p:txBody>
      </p:sp>
    </p:spTree>
    <p:extLst>
      <p:ext uri="{BB962C8B-B14F-4D97-AF65-F5344CB8AC3E}">
        <p14:creationId xmlns:p14="http://schemas.microsoft.com/office/powerpoint/2010/main" xmlns="" val="1177581739"/>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 Chleb i Wolność” </a:t>
            </a:r>
          </a:p>
        </p:txBody>
      </p:sp>
      <p:sp>
        <p:nvSpPr>
          <p:cNvPr id="3" name="Symbol zastępczy zawartości 2"/>
          <p:cNvSpPr>
            <a:spLocks noGrp="1"/>
          </p:cNvSpPr>
          <p:nvPr>
            <p:ph idx="1"/>
          </p:nvPr>
        </p:nvSpPr>
        <p:spPr/>
        <p:txBody>
          <a:bodyPr/>
          <a:lstStyle/>
          <a:p>
            <a:r>
              <a:rPr lang="pl-PL" dirty="0"/>
              <a:t>28 czerwca 1956 roku, o godzinie 6.30, na placu Adama Mickiewicza w Poznaniu zebrało się ponad sto tysięcy poznaniaków. Domagali się „chleba i wolności”. Odpowiedzią władz było wysłanie czołgów ( 300 wozów oraz 10 tysięcy żołnierzy) i strzały do manifestujących. Całe to zdarzenie przerodziło się w antykomunistyczne powstanie. </a:t>
            </a:r>
          </a:p>
        </p:txBody>
      </p:sp>
    </p:spTree>
    <p:extLst>
      <p:ext uri="{BB962C8B-B14F-4D97-AF65-F5344CB8AC3E}">
        <p14:creationId xmlns:p14="http://schemas.microsoft.com/office/powerpoint/2010/main" xmlns="" val="4020325621"/>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Symbol zastępczy zawartości 3" descr="zadamychleba2.jpg"/>
          <p:cNvPicPr>
            <a:picLocks noGrp="1" noChangeAspect="1"/>
          </p:cNvPicPr>
          <p:nvPr>
            <p:ph idx="1"/>
          </p:nvPr>
        </p:nvPicPr>
        <p:blipFill>
          <a:blip r:embed="rId2"/>
          <a:stretch>
            <a:fillRect/>
          </a:stretch>
        </p:blipFill>
        <p:spPr>
          <a:xfrm>
            <a:off x="2666976" y="357167"/>
            <a:ext cx="6715172" cy="60100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527649826"/>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2"/>
          </p:nvPr>
        </p:nvSpPr>
        <p:spPr>
          <a:xfrm>
            <a:off x="1223889" y="571481"/>
            <a:ext cx="3765625" cy="5554683"/>
          </a:xfrm>
        </p:spPr>
        <p:txBody>
          <a:bodyPr>
            <a:noAutofit/>
          </a:bodyPr>
          <a:lstStyle/>
          <a:p>
            <a:r>
              <a:rPr lang="pl-PL" sz="2800" dirty="0"/>
              <a:t>Władze w niezwykle brutalny sposób spacyfikowały niepokorne miasto. Romek Strzałkowski miał tylko 13 lat i był jedną z najmłodszych ofiar Poznańskiego Czerwca ‘56. </a:t>
            </a:r>
          </a:p>
        </p:txBody>
      </p:sp>
      <p:pic>
        <p:nvPicPr>
          <p:cNvPr id="5" name="Symbol zastępczy zawartości 4" descr="R.jpg"/>
          <p:cNvPicPr>
            <a:picLocks noGrp="1" noChangeAspect="1"/>
          </p:cNvPicPr>
          <p:nvPr>
            <p:ph sz="half" idx="1"/>
          </p:nvPr>
        </p:nvPicPr>
        <p:blipFill>
          <a:blip r:embed="rId2"/>
          <a:stretch>
            <a:fillRect/>
          </a:stretch>
        </p:blipFill>
        <p:spPr>
          <a:xfrm>
            <a:off x="5759450" y="342106"/>
            <a:ext cx="4051326" cy="61075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157039192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393B1D2F-1B2F-4913-9BD4-7C5FD4F3F498}"/>
              </a:ext>
            </a:extLst>
          </p:cNvPr>
          <p:cNvSpPr txBox="1">
            <a:spLocks noGrp="1"/>
          </p:cNvSpPr>
          <p:nvPr>
            <p:ph type="title" idx="4294967295"/>
          </p:nvPr>
        </p:nvSpPr>
        <p:spPr>
          <a:xfrm>
            <a:off x="838080" y="5760"/>
            <a:ext cx="10515240" cy="6846120"/>
          </a:xfrm>
        </p:spPr>
        <p:txBody>
          <a:bodyPr lIns="91440" tIns="45720" rIns="91440" bIns="45720" anchor="ctr"/>
          <a:lstStyle/>
          <a:p>
            <a:pPr lvl="0"/>
            <a:r>
              <a:rPr lang="pl-PL" sz="2800">
                <a:latin typeface="Times New Roman" pitchFamily="18"/>
                <a:cs typeface="Times New Roman" pitchFamily="2"/>
              </a:rPr>
              <a:t/>
            </a:r>
            <a:br>
              <a:rPr lang="pl-PL" sz="2800">
                <a:latin typeface="Times New Roman" pitchFamily="18"/>
                <a:cs typeface="Times New Roman" pitchFamily="2"/>
              </a:rPr>
            </a:br>
            <a:r>
              <a:rPr lang="pl-PL" sz="2800">
                <a:latin typeface="Times New Roman" pitchFamily="18"/>
                <a:cs typeface="Times New Roman" pitchFamily="2"/>
              </a:rPr>
              <a:t>We Lwowie powstał duży Cmentarz Orląt Lwowskich, gdzie złożono szczątki poległych w walce o miasto. Miejsce to do dzisiaj jest symbolem polskiej historii miasta. Orlętom Lwowskim nie dano spokojnie spocząć. Na mocy jałtańskich decyzji odebrano miasto Rzeczypospolitej, wtedy sowieci rozpoczęli stopniową dewastację cmentarza. Zerwano schody do pomnika Chwały, z tarcz słynnych lwów odkuto napisy „Zawsze wierny” i „Tobie Polsko”. Potem, w części cmentarza, na miejscach zburzonych pomników i przekopanych grobów stworzono śmietnik. Po upadku komunizmu rozpoczęto odbudowę Cmentarza Orląt.</a:t>
            </a:r>
            <a:br>
              <a:rPr lang="pl-PL" sz="2800">
                <a:latin typeface="Times New Roman" pitchFamily="18"/>
                <a:cs typeface="Times New Roman" pitchFamily="2"/>
              </a:rPr>
            </a:br>
            <a:r>
              <a:rPr lang="pl-PL" sz="2800">
                <a:latin typeface="Times New Roman" pitchFamily="18"/>
                <a:cs typeface="Times New Roman" pitchFamily="2"/>
              </a:rPr>
              <a:t>W 1925 roku stamtąd został ekshumowany Nieznany Żołnierz, który spoczywa w Panteonie Chwały. Tam dniem i nocą żołnierze Wojska Polskiego pełnią wartę. </a:t>
            </a:r>
            <a:r>
              <a:rPr lang="pl-PL">
                <a:cs typeface="Calibri Light" pitchFamily="2"/>
              </a:rPr>
              <a:t/>
            </a:r>
            <a:br>
              <a:rPr lang="pl-PL">
                <a:cs typeface="Calibri Light" pitchFamily="2"/>
              </a:rPr>
            </a:br>
            <a:endParaRPr lang="pl-PL">
              <a:cs typeface="Calibri Light" pitchFamily="2"/>
            </a:endParaRPr>
          </a:p>
        </p:txBody>
      </p:sp>
    </p:spTree>
    <p:extLst>
      <p:ext uri="{BB962C8B-B14F-4D97-AF65-F5344CB8AC3E}">
        <p14:creationId xmlns:p14="http://schemas.microsoft.com/office/powerpoint/2010/main" xmlns="" val="3894947733"/>
      </p:ext>
    </p:extLst>
  </p:cSld>
  <p:clrMapOvr>
    <a:masterClrMapping/>
  </p:clrMapOvr>
  <mc:AlternateContent xmlns:mc="http://schemas.openxmlformats.org/markup-compatibility/2006">
    <mc:Choice xmlns:p14="http://schemas.microsoft.com/office/powerpoint/2010/main" xmlns="" Requires="p14">
      <p:transition spd="slow" p14:dur="10000">
        <p:fade/>
      </p:transition>
    </mc:Choice>
    <mc:Fallback>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Życie Romka</a:t>
            </a:r>
          </a:p>
        </p:txBody>
      </p:sp>
      <p:sp>
        <p:nvSpPr>
          <p:cNvPr id="3" name="Symbol zastępczy zawartości 2"/>
          <p:cNvSpPr>
            <a:spLocks noGrp="1"/>
          </p:cNvSpPr>
          <p:nvPr>
            <p:ph idx="1"/>
          </p:nvPr>
        </p:nvSpPr>
        <p:spPr>
          <a:xfrm>
            <a:off x="1981200" y="1142984"/>
            <a:ext cx="8229600" cy="5715016"/>
          </a:xfrm>
        </p:spPr>
        <p:txBody>
          <a:bodyPr>
            <a:normAutofit lnSpcReduction="10000"/>
          </a:bodyPr>
          <a:lstStyle/>
          <a:p>
            <a:r>
              <a:rPr lang="pl-PL" dirty="0"/>
              <a:t>Chłopiec urodził się 20 maja 1943 roku w Warszawie. Podczas łapanki jego matkę złapali Niemcy. Razem z synem, załadowali ją do transportu wiozącego więźniów do obozu koncentracyjnego. W czasie postoju, jeden z niemieckich żołnierzy zaproponował pomoc w ucieczce. Matkę z dzieckiem odnalazł Polak, który załatwił jej pracę u niemieckiej gospodyni. Tam doczekali końca wojny.  </a:t>
            </a:r>
          </a:p>
          <a:p>
            <a:r>
              <a:rPr lang="pl-PL" dirty="0"/>
              <a:t>Romek był muzycznie uzdolniony, grał na fortepianie. W wieku 11 lat wystąpił na pierwszym koncercie. Zmarł 28 czerwca 1956 roku.</a:t>
            </a:r>
          </a:p>
          <a:p>
            <a:endParaRPr lang="pl-PL" dirty="0"/>
          </a:p>
        </p:txBody>
      </p:sp>
    </p:spTree>
    <p:extLst>
      <p:ext uri="{BB962C8B-B14F-4D97-AF65-F5344CB8AC3E}">
        <p14:creationId xmlns:p14="http://schemas.microsoft.com/office/powerpoint/2010/main" xmlns="" val="438601971"/>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D714BBD1-E75D-478C-8B16-1016A4300FD7}"/>
              </a:ext>
            </a:extLst>
          </p:cNvPr>
          <p:cNvSpPr>
            <a:spLocks noGrp="1"/>
          </p:cNvSpPr>
          <p:nvPr>
            <p:ph type="title"/>
          </p:nvPr>
        </p:nvSpPr>
        <p:spPr/>
        <p:txBody>
          <a:bodyPr vert="horz" lIns="91440" tIns="45720" rIns="91440" bIns="45720" anchor="ctr">
            <a:normAutofit/>
            <a:scene3d>
              <a:camera prst="orthographicFront"/>
              <a:lightRig rig="soft" dir="t">
                <a:rot lat="0" lon="0" rev="16800000"/>
              </a:lightRig>
            </a:scene3d>
            <a:sp3d prstMaterial="softEdge">
              <a:bevelT w="38100" h="38100"/>
            </a:sp3d>
          </a:bodyPr>
          <a:lstStyle/>
          <a:p>
            <a:r>
              <a:rPr lang="pl-PL" dirty="0"/>
              <a:t>Śmierć chłopca</a:t>
            </a:r>
          </a:p>
        </p:txBody>
      </p:sp>
      <p:sp>
        <p:nvSpPr>
          <p:cNvPr id="3" name="Symbol zastępczy zawartości 2">
            <a:extLst>
              <a:ext uri="{FF2B5EF4-FFF2-40B4-BE49-F238E27FC236}">
                <a16:creationId xmlns:a16="http://schemas.microsoft.com/office/drawing/2014/main" xmlns="" id="{91A0B946-C829-481E-A153-B172FB1E0343}"/>
              </a:ext>
            </a:extLst>
          </p:cNvPr>
          <p:cNvSpPr>
            <a:spLocks noGrp="1"/>
          </p:cNvSpPr>
          <p:nvPr>
            <p:ph idx="1"/>
          </p:nvPr>
        </p:nvSpPr>
        <p:spPr/>
        <p:txBody>
          <a:bodyPr vert="horz" lIns="91440" tIns="45720" rIns="91440" bIns="45720" anchor="t">
            <a:normAutofit/>
          </a:bodyPr>
          <a:lstStyle/>
          <a:p>
            <a:r>
              <a:rPr lang="pl-PL" dirty="0"/>
              <a:t>Romek był małym patriotą, w którym drzemała wielka odwaga i chęć bronienia swojej ojczyzny. W dniu swojej śmierci stał on z rozwiniętym sztandarem, chwilę później wbiegł do garażu, szukając schronienia przed kulami. Znaleziono go martwego. Komuniści, chcąc zataić prawdę fałszywie zeznali, że Romek plądrował mieszkania, a w ręce zamiast biało-czerwonego sztandaru, trzymał szczotkę na kiju.</a:t>
            </a:r>
          </a:p>
        </p:txBody>
      </p:sp>
    </p:spTree>
    <p:extLst>
      <p:ext uri="{BB962C8B-B14F-4D97-AF65-F5344CB8AC3E}">
        <p14:creationId xmlns:p14="http://schemas.microsoft.com/office/powerpoint/2010/main" xmlns="" val="39722565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767EF0DC-A3D8-4206-95C4-47804510AF53}"/>
              </a:ext>
            </a:extLst>
          </p:cNvPr>
          <p:cNvSpPr>
            <a:spLocks noGrp="1"/>
          </p:cNvSpPr>
          <p:nvPr>
            <p:ph type="title"/>
          </p:nvPr>
        </p:nvSpPr>
        <p:spPr/>
        <p:txBody>
          <a:bodyPr vert="horz" lIns="91440" tIns="45720" rIns="91440" bIns="45720" anchor="ctr">
            <a:normAutofit/>
            <a:scene3d>
              <a:camera prst="orthographicFront"/>
              <a:lightRig rig="soft" dir="t">
                <a:rot lat="0" lon="0" rev="16800000"/>
              </a:lightRig>
            </a:scene3d>
            <a:sp3d prstMaterial="softEdge">
              <a:bevelT w="38100" h="38100"/>
            </a:sp3d>
          </a:bodyPr>
          <a:lstStyle/>
          <a:p>
            <a:r>
              <a:rPr lang="pl-PL" dirty="0"/>
              <a:t>Pamięć o bohaterach</a:t>
            </a:r>
          </a:p>
        </p:txBody>
      </p:sp>
      <p:sp>
        <p:nvSpPr>
          <p:cNvPr id="3" name="Symbol zastępczy zawartości 2">
            <a:extLst>
              <a:ext uri="{FF2B5EF4-FFF2-40B4-BE49-F238E27FC236}">
                <a16:creationId xmlns:a16="http://schemas.microsoft.com/office/drawing/2014/main" xmlns="" id="{B9956DE2-2197-4790-8194-CCC7EA8BC903}"/>
              </a:ext>
            </a:extLst>
          </p:cNvPr>
          <p:cNvSpPr>
            <a:spLocks noGrp="1"/>
          </p:cNvSpPr>
          <p:nvPr>
            <p:ph idx="1"/>
          </p:nvPr>
        </p:nvSpPr>
        <p:spPr/>
        <p:txBody>
          <a:bodyPr vert="horz" lIns="91440" tIns="45720" rIns="91440" bIns="45720" anchor="t">
            <a:normAutofit/>
          </a:bodyPr>
          <a:lstStyle/>
          <a:p>
            <a:r>
              <a:rPr lang="pl-PL" dirty="0"/>
              <a:t>Romek nie był wtedy jedynym zabitym dzieckiem. Wśród 75 śmiertelnych ofiar znalazło się wielu innych młodych chłopców. Dzień, w którym zginęli, nazwano ,,czarnym czwartkiem,, Poznańskiego czerwca'56.  W 1981 roku jego imieniem nazwano jedną z poznańskich ulic</a:t>
            </a:r>
            <a:r>
              <a:rPr lang="pl-PL" dirty="0">
                <a:ea typeface="+mn-lt"/>
                <a:cs typeface="+mn-lt"/>
              </a:rPr>
              <a:t>, a także został  symbolem najmłodszych ofiar komunistycznej władzy, stąd też poświęcony mu został pomnik w jednym z węgierskich miast-Miszkolcu.</a:t>
            </a:r>
            <a:endParaRPr lang="pl-PL" dirty="0"/>
          </a:p>
        </p:txBody>
      </p:sp>
    </p:spTree>
    <p:extLst>
      <p:ext uri="{BB962C8B-B14F-4D97-AF65-F5344CB8AC3E}">
        <p14:creationId xmlns:p14="http://schemas.microsoft.com/office/powerpoint/2010/main" xmlns="" val="223687288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xmlns="" id="{EFDAEAD8-8AB1-4171-B01E-89363D9EB2DB}"/>
              </a:ext>
            </a:extLst>
          </p:cNvPr>
          <p:cNvSpPr>
            <a:spLocks noGrp="1"/>
          </p:cNvSpPr>
          <p:nvPr>
            <p:ph type="title"/>
          </p:nvPr>
        </p:nvSpPr>
        <p:spPr/>
        <p:txBody>
          <a:bodyPr>
            <a:normAutofit fontScale="90000"/>
          </a:bodyPr>
          <a:lstStyle/>
          <a:p>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
            </a:r>
            <a:br>
              <a:rPr lang="pl-PL" dirty="0"/>
            </a:br>
            <a:r>
              <a:rPr lang="pl-PL" dirty="0"/>
              <a:t>W dowód </a:t>
            </a:r>
            <a:r>
              <a:rPr lang="pl-PL"/>
              <a:t>wdzięczności klasa 8b</a:t>
            </a:r>
          </a:p>
        </p:txBody>
      </p:sp>
      <p:pic>
        <p:nvPicPr>
          <p:cNvPr id="4" name="Obraz 4" descr="Obraz zawierający tekst, mata, tabliczka, kamień&#10;&#10;Opis wygenerowany automatycznie">
            <a:extLst>
              <a:ext uri="{FF2B5EF4-FFF2-40B4-BE49-F238E27FC236}">
                <a16:creationId xmlns:a16="http://schemas.microsoft.com/office/drawing/2014/main" xmlns="" id="{2E87CEBD-D0BA-4675-B2AE-107A9010E9A7}"/>
              </a:ext>
            </a:extLst>
          </p:cNvPr>
          <p:cNvPicPr>
            <a:picLocks noGrp="1" noChangeAspect="1"/>
          </p:cNvPicPr>
          <p:nvPr>
            <p:ph idx="1"/>
          </p:nvPr>
        </p:nvPicPr>
        <p:blipFill>
          <a:blip r:embed="rId2"/>
          <a:stretch>
            <a:fillRect/>
          </a:stretch>
        </p:blipFill>
        <p:spPr>
          <a:xfrm>
            <a:off x="2655004" y="530158"/>
            <a:ext cx="6872267" cy="2754826"/>
          </a:xfrm>
        </p:spPr>
      </p:pic>
    </p:spTree>
    <p:extLst>
      <p:ext uri="{BB962C8B-B14F-4D97-AF65-F5344CB8AC3E}">
        <p14:creationId xmlns:p14="http://schemas.microsoft.com/office/powerpoint/2010/main" xmlns="" val="253845943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2567609" y="404665"/>
            <a:ext cx="6917051" cy="2715055"/>
          </a:xfrm>
        </p:spPr>
        <p:txBody>
          <a:bodyPr/>
          <a:lstStyle/>
          <a:p>
            <a:r>
              <a:rPr lang="pl-PL" sz="3600" i="1" dirty="0"/>
              <a:t>… i tylko dostojne omszałe modrzewie wiedzą, czego żadne inne drzewo nie wie, pamiętają bowiem rok krwawej zamieci, sześćdziesiąty trzeci…</a:t>
            </a:r>
          </a:p>
        </p:txBody>
      </p:sp>
      <p:sp>
        <p:nvSpPr>
          <p:cNvPr id="3" name="Podtytuł 2"/>
          <p:cNvSpPr>
            <a:spLocks noGrp="1"/>
          </p:cNvSpPr>
          <p:nvPr>
            <p:ph type="subTitle" idx="1"/>
          </p:nvPr>
        </p:nvSpPr>
        <p:spPr>
          <a:xfrm>
            <a:off x="2927648" y="4293096"/>
            <a:ext cx="6400800" cy="1152128"/>
          </a:xfrm>
        </p:spPr>
        <p:txBody>
          <a:bodyPr/>
          <a:lstStyle/>
          <a:p>
            <a:r>
              <a:rPr lang="pl-PL" dirty="0"/>
              <a:t>Powstanie styczniowe 1863</a:t>
            </a:r>
          </a:p>
        </p:txBody>
      </p:sp>
      <p:pic>
        <p:nvPicPr>
          <p:cNvPr id="4" name="Pieśni patriotyczne Hej strzelcy wraz Warszawianka Z dymem pożarów Powstanie styczniowe w malarstwie.mp3">
            <a:hlinkClick r:id="" action="ppaction://media"/>
          </p:cNvPr>
          <p:cNvPicPr>
            <a:picLocks noChangeAspect="1"/>
          </p:cNvPicPr>
          <p:nvPr>
            <a:videoFile r:link="rId1"/>
            <p:extLst>
              <p:ext uri="{DAA4B4D4-6D71-4841-9C94-3DE7FCFB9230}">
                <p14:media xmlns:p14="http://schemas.microsoft.com/office/powerpoint/2010/main" xmlns="" r:embed="rId3">
                  <p14:trim st="318000" end="15461.7216"/>
                </p14:media>
              </p:ext>
            </p:extLst>
          </p:nvPr>
        </p:nvPicPr>
        <p:blipFill>
          <a:blip r:embed="rId4" cstate="print"/>
          <a:stretch>
            <a:fillRect/>
          </a:stretch>
        </p:blipFill>
        <p:spPr>
          <a:xfrm>
            <a:off x="5879976" y="4941168"/>
            <a:ext cx="609600" cy="609600"/>
          </a:xfrm>
          <a:prstGeom prst="rect">
            <a:avLst/>
          </a:prstGeom>
        </p:spPr>
      </p:pic>
      <p:sp>
        <p:nvSpPr>
          <p:cNvPr id="5" name="pole tekstowe 4">
            <a:extLst>
              <a:ext uri="{FF2B5EF4-FFF2-40B4-BE49-F238E27FC236}">
                <a16:creationId xmlns:a16="http://schemas.microsoft.com/office/drawing/2014/main" xmlns="" id="{654E72E0-FAC8-4AEB-BE5C-BCFB96590C20}"/>
              </a:ext>
            </a:extLst>
          </p:cNvPr>
          <p:cNvSpPr txBox="1"/>
          <p:nvPr/>
        </p:nvSpPr>
        <p:spPr>
          <a:xfrm>
            <a:off x="7104112" y="5550769"/>
            <a:ext cx="3024336" cy="646331"/>
          </a:xfrm>
          <a:prstGeom prst="rect">
            <a:avLst/>
          </a:prstGeom>
          <a:noFill/>
        </p:spPr>
        <p:txBody>
          <a:bodyPr wrap="square" rtlCol="0">
            <a:spAutoFit/>
          </a:bodyPr>
          <a:lstStyle/>
          <a:p>
            <a:r>
              <a:rPr lang="pl-PL" b="1" dirty="0">
                <a:solidFill>
                  <a:schemeClr val="bg1"/>
                </a:solidFill>
              </a:rPr>
              <a:t>Aleksander Złonkiewicz klasa VII C</a:t>
            </a:r>
          </a:p>
        </p:txBody>
      </p:sp>
    </p:spTree>
    <p:extLst>
      <p:ext uri="{BB962C8B-B14F-4D97-AF65-F5344CB8AC3E}">
        <p14:creationId xmlns:p14="http://schemas.microsoft.com/office/powerpoint/2010/main" xmlns="" val="3704672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numSld="999" showWhenStopped="0">
                <p:cTn id="7" repeatCount="indefinite" fill="hold" display="0">
                  <p:stCondLst>
                    <p:cond delay="indefinite"/>
                  </p:stCondLst>
                  <p:endCondLst>
                    <p:cond evt="onStopAudio" delay="0">
                      <p:tgtEl>
                        <p:sldTgt/>
                      </p:tgtEl>
                    </p:cond>
                  </p:endCondLst>
                </p:cTn>
                <p:tgtEl>
                  <p:spTgt spid="4"/>
                </p:tgtEl>
              </p:cMediaNode>
            </p:video>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Feliks </a:t>
            </a:r>
            <a:r>
              <a:rPr lang="pl-PL" dirty="0" err="1"/>
              <a:t>Riedl</a:t>
            </a:r>
            <a:endParaRPr lang="pl-PL" dirty="0"/>
          </a:p>
        </p:txBody>
      </p:sp>
      <p:sp>
        <p:nvSpPr>
          <p:cNvPr id="3" name="Symbol zastępczy tekstu 2"/>
          <p:cNvSpPr>
            <a:spLocks noGrp="1"/>
          </p:cNvSpPr>
          <p:nvPr>
            <p:ph type="body" idx="1"/>
          </p:nvPr>
        </p:nvSpPr>
        <p:spPr>
          <a:xfrm>
            <a:off x="2207569" y="3933057"/>
            <a:ext cx="7734747" cy="1500187"/>
          </a:xfrm>
        </p:spPr>
        <p:txBody>
          <a:bodyPr/>
          <a:lstStyle/>
          <a:p>
            <a:r>
              <a:rPr lang="pl-PL" dirty="0"/>
              <a:t>Prawdopodobnie najmłodszy uczestnik powstania styczniowego</a:t>
            </a:r>
          </a:p>
          <a:p>
            <a:r>
              <a:rPr lang="pl-PL" dirty="0"/>
              <a:t>Miał 12 lat .</a:t>
            </a:r>
          </a:p>
        </p:txBody>
      </p:sp>
    </p:spTree>
    <p:extLst>
      <p:ext uri="{BB962C8B-B14F-4D97-AF65-F5344CB8AC3E}">
        <p14:creationId xmlns:p14="http://schemas.microsoft.com/office/powerpoint/2010/main" xmlns="" val="3809170903"/>
      </p:ext>
    </p:extLst>
  </p:cSld>
  <p:clrMapOvr>
    <a:masterClrMapping/>
  </p:clrMapOvr>
  <p:transition spd="slow">
    <p:wip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p:txBody>
          <a:bodyPr/>
          <a:lstStyle/>
          <a:p>
            <a:r>
              <a:rPr lang="pl-PL" dirty="0"/>
              <a:t>Urodził się w Dydni w 1850 r. w rodzinie zarządcy majątku </a:t>
            </a:r>
            <a:r>
              <a:rPr lang="pl-PL" dirty="0" err="1"/>
              <a:t>Trzecieckich</a:t>
            </a:r>
            <a:r>
              <a:rPr lang="pl-PL" dirty="0"/>
              <a:t> w Miejscu Piastowym jako syn Kazimierza Riedla, który był następnie sekretarzem starostwa </a:t>
            </a:r>
            <a:r>
              <a:rPr lang="pl-PL" dirty="0" err="1"/>
              <a:t>Bohorodcza</a:t>
            </a:r>
            <a:r>
              <a:rPr lang="pl-PL" dirty="0"/>
              <a:t>. Matką była Paulina Schiller. Miał siostrę Annę, brata Stanisława i Kazimierza (1841-1898), pisarza jezuickiego.</a:t>
            </a:r>
          </a:p>
          <a:p>
            <a:endParaRPr lang="pl-PL" dirty="0"/>
          </a:p>
        </p:txBody>
      </p:sp>
    </p:spTree>
    <p:extLst>
      <p:ext uri="{BB962C8B-B14F-4D97-AF65-F5344CB8AC3E}">
        <p14:creationId xmlns:p14="http://schemas.microsoft.com/office/powerpoint/2010/main" xmlns="" val="1096433325"/>
      </p:ext>
    </p:extLst>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zawartości 1"/>
          <p:cNvSpPr>
            <a:spLocks noGrp="1"/>
          </p:cNvSpPr>
          <p:nvPr>
            <p:ph idx="1"/>
          </p:nvPr>
        </p:nvSpPr>
        <p:spPr>
          <a:xfrm>
            <a:off x="2223248" y="2924944"/>
            <a:ext cx="7745505" cy="3201218"/>
          </a:xfrm>
        </p:spPr>
        <p:txBody>
          <a:bodyPr/>
          <a:lstStyle/>
          <a:p>
            <a:r>
              <a:rPr lang="pl-PL" dirty="0"/>
              <a:t>„ </a:t>
            </a:r>
            <a:r>
              <a:rPr lang="pl-PL" i="1" dirty="0"/>
              <a:t>miłość kraju, którą wyssałem z piersi mej matki, rozżarzyła się, iż już nic od tego czasu mnie zająć nie mogło, jak tylko jedna myśl, która była przedmiotem moich wszystkich marzeń tj. złapać za broń i walcząc zwalczyć wroga”.</a:t>
            </a:r>
          </a:p>
        </p:txBody>
      </p:sp>
      <p:sp>
        <p:nvSpPr>
          <p:cNvPr id="3" name="Tytuł 2"/>
          <p:cNvSpPr>
            <a:spLocks noGrp="1"/>
          </p:cNvSpPr>
          <p:nvPr>
            <p:ph type="title"/>
          </p:nvPr>
        </p:nvSpPr>
        <p:spPr/>
        <p:txBody>
          <a:bodyPr/>
          <a:lstStyle/>
          <a:p>
            <a:r>
              <a:rPr lang="pl-PL" dirty="0"/>
              <a:t>Słowa Riedla o miłości do ojczyzny:</a:t>
            </a:r>
          </a:p>
        </p:txBody>
      </p:sp>
    </p:spTree>
    <p:extLst>
      <p:ext uri="{BB962C8B-B14F-4D97-AF65-F5344CB8AC3E}">
        <p14:creationId xmlns:p14="http://schemas.microsoft.com/office/powerpoint/2010/main" xmlns="" val="1570614667"/>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ymbol zastępczy obrazu 4"/>
          <p:cNvPicPr>
            <a:picLocks noGrp="1" noChangeAspect="1"/>
          </p:cNvPicPr>
          <p:nvPr>
            <p:ph type="pic" idx="1"/>
          </p:nvPr>
        </p:nvPicPr>
        <p:blipFill>
          <a:blip r:embed="rId2">
            <a:extLst>
              <a:ext uri="{28A0092B-C50C-407E-A947-70E740481C1C}">
                <a14:useLocalDpi xmlns:a14="http://schemas.microsoft.com/office/drawing/2010/main" xmlns="" val="0"/>
              </a:ext>
            </a:extLst>
          </a:blip>
          <a:srcRect l="276" r="276"/>
          <a:stretch>
            <a:fillRect/>
          </a:stretch>
        </p:blipFill>
        <p:spPr>
          <a:xfrm rot="524889">
            <a:off x="2737545" y="562771"/>
            <a:ext cx="6776094" cy="5108906"/>
          </a:xfrm>
        </p:spPr>
      </p:pic>
    </p:spTree>
    <p:extLst>
      <p:ext uri="{BB962C8B-B14F-4D97-AF65-F5344CB8AC3E}">
        <p14:creationId xmlns:p14="http://schemas.microsoft.com/office/powerpoint/2010/main" xmlns="" val="3475562531"/>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2207568" y="2276873"/>
            <a:ext cx="3440704" cy="4070751"/>
          </a:xfrm>
        </p:spPr>
        <p:txBody>
          <a:bodyPr/>
          <a:lstStyle/>
          <a:p>
            <a:r>
              <a:rPr lang="pl-PL" sz="3200" b="1" dirty="0"/>
              <a:t>Walczył na Zamojszczyźnie i Lubelszczyźnie pod komendą Marcina Borelowskiego.</a:t>
            </a:r>
          </a:p>
          <a:p>
            <a:endParaRPr lang="pl-PL" dirty="0"/>
          </a:p>
        </p:txBody>
      </p:sp>
      <p:pic>
        <p:nvPicPr>
          <p:cNvPr id="4" name="Obraz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79977" y="476673"/>
            <a:ext cx="3909045" cy="3923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3238450669"/>
      </p:ext>
    </p:extLst>
  </p:cSld>
  <p:clrMapOvr>
    <a:masterClrMapping/>
  </p:clrMapOvr>
  <p:transition spd="slow">
    <p:wipe/>
  </p:transition>
</p:sld>
</file>

<file path=ppt/theme/_rels/theme7.xml.rels><?xml version="1.0" encoding="UTF-8" standalone="yes"?>
<Relationships xmlns="http://schemas.openxmlformats.org/package/2006/relationships"><Relationship Id="rId1" Type="http://schemas.openxmlformats.org/officeDocument/2006/relationships/image" Target="../media/image3.jpeg"/></Relationships>
</file>

<file path=ppt/theme/_rels/theme8.xml.rels><?xml version="1.0" encoding="UTF-8" standalone="yes"?>
<Relationships xmlns="http://schemas.openxmlformats.org/package/2006/relationships"><Relationship Id="rId1" Type="http://schemas.openxmlformats.org/officeDocument/2006/relationships/image" Target="../media/image4.jpeg"/></Relationships>
</file>

<file path=ppt/theme/_rels/them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image" Target="../media/image5.jpeg"/></Relationships>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xmlns="" name="View" id="{BA0EB5A6-F2D4-4F82-977B-64ADEE4A2A69}" vid="{3969A8A2-35DB-4E3B-8885-16FD20568674}"/>
    </a:ext>
  </a:extLst>
</a:theme>
</file>

<file path=ppt/theme/theme10.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2.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13.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echniczny">
  <a:themeElements>
    <a:clrScheme name="Techniczny">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zny">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zny">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3.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Crop" id="{EC9488ED-E761-4D60-9AC4-764D1FE2C171}" vid="{CE19780C-D67D-4C13-9DE9-A52BC3BA51B4}"/>
    </a:ext>
  </a:extLst>
</a:theme>
</file>

<file path=ppt/theme/theme6.xml><?xml version="1.0" encoding="utf-8"?>
<a:theme xmlns:a="http://schemas.openxmlformats.org/drawingml/2006/main" name="TF10001025">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10001025" id="{F9915BBD-9749-466F-995C-8C8D6A938EC0}" vid="{CF1D1A65-FC75-42D2-B7EF-D2991382DC6F}"/>
    </a:ext>
  </a:extLst>
</a:theme>
</file>

<file path=ppt/theme/theme7.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xmlns="" name="Mesh" id="{789EC3FE-34FD-429C-9918-760025E6C145}" vid="{B8BE45C0-8141-4D58-8C71-A009BC26FBBB}"/>
    </a:ext>
  </a:extLst>
</a:theme>
</file>

<file path=ppt/theme/theme8.xml><?xml version="1.0" encoding="utf-8"?>
<a:theme xmlns:a="http://schemas.openxmlformats.org/drawingml/2006/main" name="Wierzchołek">
  <a:themeElements>
    <a:clrScheme name="Wierzchołek">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Wierzchołek">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ierzchołek">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9.xml><?xml version="1.0" encoding="utf-8"?>
<a:theme xmlns:a="http://schemas.openxmlformats.org/drawingml/2006/main" name="Twarda oprawa">
  <a:themeElements>
    <a:clrScheme name="Twarda oprawa">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Twarda opraw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Twarda opraw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TotalTime>
  <Words>4163</Words>
  <Application>Microsoft Office PowerPoint</Application>
  <PresentationFormat>Niestandardowy</PresentationFormat>
  <Paragraphs>395</Paragraphs>
  <Slides>145</Slides>
  <Notes>23</Notes>
  <HiddenSlides>1</HiddenSlides>
  <MMClips>1</MMClips>
  <ScaleCrop>false</ScaleCrop>
  <HeadingPairs>
    <vt:vector size="4" baseType="variant">
      <vt:variant>
        <vt:lpstr>Motyw</vt:lpstr>
      </vt:variant>
      <vt:variant>
        <vt:i4>14</vt:i4>
      </vt:variant>
      <vt:variant>
        <vt:lpstr>Tytuły slajdów</vt:lpstr>
      </vt:variant>
      <vt:variant>
        <vt:i4>145</vt:i4>
      </vt:variant>
    </vt:vector>
  </HeadingPairs>
  <TitlesOfParts>
    <vt:vector size="159" baseType="lpstr">
      <vt:lpstr>View</vt:lpstr>
      <vt:lpstr>Techniczny</vt:lpstr>
      <vt:lpstr>Slate</vt:lpstr>
      <vt:lpstr>Motyw pakietu Office</vt:lpstr>
      <vt:lpstr>Crop</vt:lpstr>
      <vt:lpstr>TF10001025</vt:lpstr>
      <vt:lpstr>Mesh</vt:lpstr>
      <vt:lpstr>Wierzchołek</vt:lpstr>
      <vt:lpstr>Twarda oprawa</vt:lpstr>
      <vt:lpstr>Office Theme</vt:lpstr>
      <vt:lpstr>Motyw pakietu Office</vt:lpstr>
      <vt:lpstr>Crop</vt:lpstr>
      <vt:lpstr>Motyw pakietu Office</vt:lpstr>
      <vt:lpstr>Office Theme</vt:lpstr>
      <vt:lpstr>Szkolny Projekt „ Mieli tyle lat co My a byli już  bohaterami.”</vt:lpstr>
      <vt:lpstr>ORLĘTA LWOWSKIE „Żołnierz mały ocalił Lwów” </vt:lpstr>
      <vt:lpstr>Cmentarz Orląt Lwowskich</vt:lpstr>
      <vt:lpstr>Wiele dzieci broniło polskiego Lwowa w listopadzie 1918 roku.  Z bronią w ręku lub w służbach pomocniczych było 6022 osoby, wśród nich aż 1421 osób nie ukończyło osiemnastego roku życia. Dzieci te nazwano Orlętami Lwowskimi. Najmłodszy z nich miał dziewięć lat, siedmioro miało 10 lat, trzydziestu trzech po 12 lat, siedemdziesięciu czterech po 13 lat, stu dwudziestu siedmiu po 14 lat, sześciuset czterdziestu jeden po 15 i 16 lat a pięćset trzydziestu sześciu po 17 lat. </vt:lpstr>
      <vt:lpstr>Jednym z nich był czternastoletni Jurek Bitschan, który od pierwszych dni chciał dołączyć do obrońców Lwowa. Jurek po kryjomu wyszedł z domu, bez zgody taty. Początkowo nie chciano go dołączyć do obrońców, ze względu na dziecinny wygląd – on jednak prosił tak długo, aż pozwolono mu zostać i walczyć. Jurek Bitschan cały czas szedł w pierwszym szeregu i walczył. Oddział, w którym szedł, dotarł na Cmentarz Łyczakowski- tam Jurek został postrzelony w obie nogi. Sanitariusz , który chciał go opatrzyć, dostał pociskiem w ramię. Obrońcy nie zdołali go wyciągnąć i rannego chłopca zostawiono między grobami przykrytego płaszczem. Następnego dnia Ukraińcy wycofali się z miasta i Lwów był wolny. Tata Znalazł martwego syna na Cmentarzu Łyczakowskim „ Twarzyczka miała wyraz pogodny i jasny. Może ostatnią bohaterską chwilę krótkiego żywota opromieniła piękna i dumna świadomość, że zgodnie ze złożonym przyrzeczeniem znalazł tyle sił by służyć i wytrzymać”.  </vt:lpstr>
      <vt:lpstr>W miejscu śmierci Jurka stanął krzyż, zniszczony w czasach sowieckiej Ukrainy i postawiony na nowo w latach 90 XX wieku. Potem napisano o nim „ W niebie kochają wszyscy tego chłopaczka ślicznego, a Pan Bóg przechodząc zawsze go po głowie pogładzi”.  </vt:lpstr>
      <vt:lpstr>„Kto go tak uczył? Kto go tak skusił? Jaką muzyką? Do jakich słów? Kto go opętał? Kto go przymusił,  Żeby on zginął? Za co za Lwów.   Kto mu wyszeptał słowo nadziei, Że on na zawsze, na wszystkie dni, Do Polskiej mapy ten Lwów przyklei Gumką arabską... kropelką krwi …?</vt:lpstr>
      <vt:lpstr>Lwów jako jedyne miasto w Polsce, za niespotykane męstwo i dzielność, został odznaczony orderem Virtuti Militari. </vt:lpstr>
      <vt:lpstr> We Lwowie powstał duży Cmentarz Orląt Lwowskich, gdzie złożono szczątki poległych w walce o miasto. Miejsce to do dzisiaj jest symbolem polskiej historii miasta. Orlętom Lwowskim nie dano spokojnie spocząć. Na mocy jałtańskich decyzji odebrano miasto Rzeczypospolitej, wtedy sowieci rozpoczęli stopniową dewastację cmentarza. Zerwano schody do pomnika Chwały, z tarcz słynnych lwów odkuto napisy „Zawsze wierny” i „Tobie Polsko”. Potem, w części cmentarza, na miejscach zburzonych pomników i przekopanych grobów stworzono śmietnik. Po upadku komunizmu rozpoczęto odbudowę Cmentarza Orląt. W 1925 roku stamtąd został ekshumowany Nieznany Żołnierz, który spoczywa w Panteonie Chwały. Tam dniem i nocą żołnierze Wojska Polskiego pełnią wartę.  </vt:lpstr>
      <vt:lpstr>Slajd 10</vt:lpstr>
      <vt:lpstr>Opracował kl. VI A</vt:lpstr>
      <vt:lpstr>Lesław Popowicz „lis”</vt:lpstr>
      <vt:lpstr>„Orlęta”</vt:lpstr>
      <vt:lpstr>„Kurt”</vt:lpstr>
      <vt:lpstr>„Kurt” 2</vt:lpstr>
      <vt:lpstr>Przedstawiała 7B </vt:lpstr>
      <vt:lpstr>Slajd 17</vt:lpstr>
      <vt:lpstr>Stefan Zawidzki  (1906 – 1920)   BOHATERSKI OBROŃCA PŁOCKA W 1920 r.</vt:lpstr>
      <vt:lpstr>Slajd 19</vt:lpstr>
      <vt:lpstr>Slajd 20</vt:lpstr>
      <vt:lpstr>Slajd 21</vt:lpstr>
      <vt:lpstr>Slajd 22</vt:lpstr>
      <vt:lpstr>Slajd 23</vt:lpstr>
      <vt:lpstr>Slajd 24</vt:lpstr>
      <vt:lpstr>Slajd 25</vt:lpstr>
      <vt:lpstr>Slajd 26</vt:lpstr>
      <vt:lpstr>Slajd 27</vt:lpstr>
      <vt:lpstr>Slajd 28</vt:lpstr>
      <vt:lpstr>Slajd 29</vt:lpstr>
      <vt:lpstr>Slajd 30</vt:lpstr>
      <vt:lpstr>Slajd 31</vt:lpstr>
      <vt:lpstr>Slajd 32</vt:lpstr>
      <vt:lpstr>Slajd 33</vt:lpstr>
      <vt:lpstr>Slajd 34</vt:lpstr>
      <vt:lpstr>Slajd 35</vt:lpstr>
      <vt:lpstr>Slajd 36</vt:lpstr>
      <vt:lpstr>Slajd 37</vt:lpstr>
      <vt:lpstr>W spektaklu historię Emila  opowiada nam jego matka.</vt:lpstr>
      <vt:lpstr>Wilhelm meisel</vt:lpstr>
      <vt:lpstr>Wilhelm Meisel </vt:lpstr>
      <vt:lpstr>Jan Wicik</vt:lpstr>
      <vt:lpstr>Slajd 42</vt:lpstr>
      <vt:lpstr>Antoni Andrzejewski</vt:lpstr>
      <vt:lpstr>                             1900 †1918</vt:lpstr>
      <vt:lpstr>TU ZOSTAŁ POCHOWANY ANTONI ANDRZEJEWSKI</vt:lpstr>
      <vt:lpstr>Życiorys</vt:lpstr>
      <vt:lpstr>     MIASTO NARODZIN ANTONIEGO</vt:lpstr>
      <vt:lpstr>Slajd 48</vt:lpstr>
      <vt:lpstr>W dowód wdzięczności klasa VB</vt:lpstr>
      <vt:lpstr>Warszawskie dzieci ZAWISZACY</vt:lpstr>
      <vt:lpstr>Zawiszacy</vt:lpstr>
      <vt:lpstr>Slajd 52</vt:lpstr>
      <vt:lpstr>Slajd 53</vt:lpstr>
      <vt:lpstr>Slajd 54</vt:lpstr>
      <vt:lpstr>Slajd 55</vt:lpstr>
      <vt:lpstr>Slajd 56</vt:lpstr>
      <vt:lpstr>Slajd 57</vt:lpstr>
      <vt:lpstr>Slajd 58</vt:lpstr>
      <vt:lpstr>Slajd 59</vt:lpstr>
      <vt:lpstr>Slajd 60</vt:lpstr>
      <vt:lpstr>Slajd 61</vt:lpstr>
      <vt:lpstr>Slajd 62</vt:lpstr>
      <vt:lpstr>Slajd 63</vt:lpstr>
      <vt:lpstr>WARSZAWSKIE DZIECI</vt:lpstr>
      <vt:lpstr>Slajd 65</vt:lpstr>
      <vt:lpstr>Slajd 66</vt:lpstr>
      <vt:lpstr>Róża Goździewska</vt:lpstr>
      <vt:lpstr>Slajd 68</vt:lpstr>
      <vt:lpstr>Bolesław Gepner „Jasnotek”</vt:lpstr>
      <vt:lpstr>Slajd 70</vt:lpstr>
      <vt:lpstr>Slajd 71</vt:lpstr>
      <vt:lpstr>Pomnik  Małego Powstańca</vt:lpstr>
      <vt:lpstr>Slajd 73</vt:lpstr>
      <vt:lpstr>Slajd 74</vt:lpstr>
      <vt:lpstr>W dowód pamięci klasa 4b</vt:lpstr>
      <vt:lpstr>Józef Kunert</vt:lpstr>
      <vt:lpstr>Józek KUNERT, POWSTANIEC WIELKOPOLSKI</vt:lpstr>
      <vt:lpstr>zamieszkanie</vt:lpstr>
      <vt:lpstr>wykształcenie</vt:lpstr>
      <vt:lpstr>wygląd</vt:lpstr>
      <vt:lpstr>    walka</vt:lpstr>
      <vt:lpstr>  pogrzeb</vt:lpstr>
      <vt:lpstr>Nagrobek     józefa</vt:lpstr>
      <vt:lpstr>Slajd 84</vt:lpstr>
      <vt:lpstr>Ku pamięci 7E</vt:lpstr>
      <vt:lpstr>Poznański Czerwiec 1956 </vt:lpstr>
      <vt:lpstr>„ Chleb i Wolność” </vt:lpstr>
      <vt:lpstr>Slajd 88</vt:lpstr>
      <vt:lpstr>Slajd 89</vt:lpstr>
      <vt:lpstr>Życie Romka</vt:lpstr>
      <vt:lpstr>Śmierć chłopca</vt:lpstr>
      <vt:lpstr>Pamięć o bohaterach</vt:lpstr>
      <vt:lpstr>            W dowód wdzięczności klasa 8b</vt:lpstr>
      <vt:lpstr>… i tylko dostojne omszałe modrzewie wiedzą, czego żadne inne drzewo nie wie, pamiętają bowiem rok krwawej zamieci, sześćdziesiąty trzeci…</vt:lpstr>
      <vt:lpstr>Feliks Riedl</vt:lpstr>
      <vt:lpstr>Slajd 96</vt:lpstr>
      <vt:lpstr>Słowa Riedla o miłości do ojczyzny:</vt:lpstr>
      <vt:lpstr>Slajd 98</vt:lpstr>
      <vt:lpstr>Slajd 99</vt:lpstr>
      <vt:lpstr>Slajd 100</vt:lpstr>
      <vt:lpstr>„ Tu mi stanęły razem wszystkie okrucieństwa żywo przed oczyma, jakich Moskale dopuszczali się na więźniach, a osobliwie rannych w bitwie pojmanych.”</vt:lpstr>
      <vt:lpstr>Slajd 102</vt:lpstr>
      <vt:lpstr>Około 1880 roku spisał swoje wspomnienia powstańcze i zesłańcze. Pracę Wspomnienie z powstania 1863 roku i z drogi na zesłanie w 1864 roku, opublikował w 1891 roku w książce Zapomniane wspomnienia profesor Eligiusz Kozłowski. </vt:lpstr>
      <vt:lpstr>Slajd 104</vt:lpstr>
      <vt:lpstr>Witold Modelski ,,Warszawiak''</vt:lpstr>
      <vt:lpstr>Slajd 106</vt:lpstr>
      <vt:lpstr>Slajd 107</vt:lpstr>
      <vt:lpstr>Slajd 108</vt:lpstr>
      <vt:lpstr>Slajd 109</vt:lpstr>
      <vt:lpstr>Slajd 110</vt:lpstr>
      <vt:lpstr>Z podziękowaniami 8D</vt:lpstr>
      <vt:lpstr>Mieli tyle lat co My a byli już bohaterami</vt:lpstr>
      <vt:lpstr>Troche o dzieciństwie </vt:lpstr>
      <vt:lpstr>Troche o dzieciństwie</vt:lpstr>
      <vt:lpstr>Podczas wojny</vt:lpstr>
      <vt:lpstr>Podczas wojny</vt:lpstr>
      <vt:lpstr>Po śmierci</vt:lpstr>
      <vt:lpstr>Po śmierci</vt:lpstr>
      <vt:lpstr>W dowód wdzięcznościklasa VIIIa</vt:lpstr>
      <vt:lpstr>Strajk dzieci wrzesińskich</vt:lpstr>
      <vt:lpstr>Slajd 121</vt:lpstr>
      <vt:lpstr>Przyczyny </vt:lpstr>
      <vt:lpstr>Uczestnicy</vt:lpstr>
      <vt:lpstr>W imię podziękowania klasa IV C</vt:lpstr>
      <vt:lpstr>Grzegorz Przemyk</vt:lpstr>
      <vt:lpstr>Slajd 126</vt:lpstr>
      <vt:lpstr>Slajd 127</vt:lpstr>
      <vt:lpstr>Slajd 128</vt:lpstr>
      <vt:lpstr>Slajd 129</vt:lpstr>
      <vt:lpstr>Slajd 130</vt:lpstr>
      <vt:lpstr>Slajd 131</vt:lpstr>
      <vt:lpstr>Slajd 132</vt:lpstr>
      <vt:lpstr>Slajd 133</vt:lpstr>
      <vt:lpstr>Żołnierze wyklęci</vt:lpstr>
      <vt:lpstr>Rodzina</vt:lpstr>
      <vt:lpstr>Slajd 136</vt:lpstr>
      <vt:lpstr>Mimo tragicznego doświadczenia starsze siostry, szesnastoletnia Wiesia i rok młodsza Danka, w grudniu 1943 roku złożyły przysięgę w AK </vt:lpstr>
      <vt:lpstr>Początki służby</vt:lpstr>
      <vt:lpstr>Wspomnienie ,,Inki” przez Olgierda Christa ,,Leszka”</vt:lpstr>
      <vt:lpstr>Aresztowanie i śledztwo</vt:lpstr>
      <vt:lpstr>Sanitariuszkę oskarżono o mordowanie rannych i nakłanianie do egzekucji. Osiemnastoletni wartownik UB, Adamski, zeznał, że w czasie akcji pod Tulicami ,,Inka” ,,rozkazała” rozstrzelać na miejscu akcji dwóch jego kolegów, funkcjonariuszy UB, mówiąc: ,,Poznaję te ubeckie mordy… Rozstrzelajcie ich!”. Adamskiemu partyzanci darowali życie, ponieważ po akcji opatrzył jednego rannego milicjanta.  Danuta Siedzikówna ,,Inka” została skazana na karę śmierci bez dowodów.</vt:lpstr>
      <vt:lpstr>Egzekucja  Danuty Siedzikówny ,,Inki”</vt:lpstr>
      <vt:lpstr>Slajd 143</vt:lpstr>
      <vt:lpstr>Slajd 144</vt:lpstr>
      <vt:lpstr>Prezentację wykonała:   Va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Uczen</dc:creator>
  <cp:lastModifiedBy>Boss</cp:lastModifiedBy>
  <cp:revision>283</cp:revision>
  <dcterms:created xsi:type="dcterms:W3CDTF">2021-10-10T16:48:21Z</dcterms:created>
  <dcterms:modified xsi:type="dcterms:W3CDTF">2021-11-09T19:31:49Z</dcterms:modified>
</cp:coreProperties>
</file>