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77" r:id="rId9"/>
    <p:sldId id="278" r:id="rId10"/>
    <p:sldId id="279" r:id="rId11"/>
    <p:sldId id="285" r:id="rId12"/>
    <p:sldId id="280" r:id="rId13"/>
    <p:sldId id="281" r:id="rId14"/>
    <p:sldId id="284" r:id="rId15"/>
    <p:sldId id="283" r:id="rId16"/>
    <p:sldId id="282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A1624D-E438-452C-AF97-3428A4C2B8D8}" type="datetimeFigureOut">
              <a:rPr lang="pl-PL" smtClean="0"/>
              <a:t>02.02.2021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3E03-83D3-4266-9542-0A93BAE8E8F8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27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24D-E438-452C-AF97-3428A4C2B8D8}" type="datetimeFigureOut">
              <a:rPr lang="pl-PL" smtClean="0"/>
              <a:t>02.02.2021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3E03-83D3-4266-9542-0A93BAE8E8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28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24D-E438-452C-AF97-3428A4C2B8D8}" type="datetimeFigureOut">
              <a:rPr lang="pl-PL" smtClean="0"/>
              <a:t>02.02.2021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3E03-83D3-4266-9542-0A93BAE8E8F8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5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24D-E438-452C-AF97-3428A4C2B8D8}" type="datetimeFigureOut">
              <a:rPr lang="pl-PL" smtClean="0"/>
              <a:t>02.02.2021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3E03-83D3-4266-9542-0A93BAE8E8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57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24D-E438-452C-AF97-3428A4C2B8D8}" type="datetimeFigureOut">
              <a:rPr lang="pl-PL" smtClean="0"/>
              <a:t>02.02.2021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3E03-83D3-4266-9542-0A93BAE8E8F8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88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24D-E438-452C-AF97-3428A4C2B8D8}" type="datetimeFigureOut">
              <a:rPr lang="pl-PL" smtClean="0"/>
              <a:t>02.02.2021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3E03-83D3-4266-9542-0A93BAE8E8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89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24D-E438-452C-AF97-3428A4C2B8D8}" type="datetimeFigureOut">
              <a:rPr lang="pl-PL" smtClean="0"/>
              <a:t>02.02.2021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3E03-83D3-4266-9542-0A93BAE8E8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33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24D-E438-452C-AF97-3428A4C2B8D8}" type="datetimeFigureOut">
              <a:rPr lang="pl-PL" smtClean="0"/>
              <a:t>02.02.2021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3E03-83D3-4266-9542-0A93BAE8E8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32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24D-E438-452C-AF97-3428A4C2B8D8}" type="datetimeFigureOut">
              <a:rPr lang="pl-PL" smtClean="0"/>
              <a:t>02.02.2021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3E03-83D3-4266-9542-0A93BAE8E8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70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24D-E438-452C-AF97-3428A4C2B8D8}" type="datetimeFigureOut">
              <a:rPr lang="pl-PL" smtClean="0"/>
              <a:t>02.02.2021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3E03-83D3-4266-9542-0A93BAE8E8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17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24D-E438-452C-AF97-3428A4C2B8D8}" type="datetimeFigureOut">
              <a:rPr lang="pl-PL" smtClean="0"/>
              <a:t>02.02.2021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3E03-83D3-4266-9542-0A93BAE8E8F8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30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AA1624D-E438-452C-AF97-3428A4C2B8D8}" type="datetimeFigureOut">
              <a:rPr lang="pl-PL" smtClean="0"/>
              <a:t>02.02.2021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5613E03-83D3-4266-9542-0A93BAE8E8F8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57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11353800" cy="1463040"/>
          </a:xfrm>
        </p:spPr>
        <p:txBody>
          <a:bodyPr>
            <a:normAutofit/>
          </a:bodyPr>
          <a:lstStyle/>
          <a:p>
            <a:pPr algn="ctr"/>
            <a:r>
              <a:rPr lang="pl-PL" sz="8000" b="1" dirty="0" smtClean="0"/>
              <a:t>SZKOŁA DLA INNOWATORA</a:t>
            </a:r>
            <a:endParaRPr lang="pl-PL" sz="8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28" y="340755"/>
            <a:ext cx="3419448" cy="33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SEMESTR - eksperymentowanie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7146" y="1607128"/>
            <a:ext cx="10876927" cy="4752108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Eksperymentowaliśmy na lekcjach z 7c z czterema praktykami dydaktycznymi – zadawanie pytań, praca w grupie/parze, praca z błędem, informacja zwrotna.</a:t>
            </a:r>
          </a:p>
          <a:p>
            <a:r>
              <a:rPr lang="pl-PL" dirty="0" smtClean="0"/>
              <a:t>Eksperymentowaliśmy też z poznanymi metodami pracy – uczniowie 7c pod opieką nauczycieli wykonywali następujące działania:</a:t>
            </a:r>
          </a:p>
          <a:p>
            <a:r>
              <a:rPr lang="pl-PL" dirty="0" smtClean="0"/>
              <a:t>- projekt badawczy z matematyki i angielskiego – „Szkolne statystyki”</a:t>
            </a:r>
          </a:p>
          <a:p>
            <a:r>
              <a:rPr lang="pl-PL" dirty="0" smtClean="0"/>
              <a:t>- projekt badawczy/zadanie interdyscyplinarne z chemii, biologii i informatyki – „Odetchnij świeżym powietrzem”</a:t>
            </a:r>
          </a:p>
          <a:p>
            <a:r>
              <a:rPr lang="pl-PL" dirty="0" smtClean="0"/>
              <a:t>- praca w grupach – prezentacje o zwyczajach świątecznych w krajach niemieckojęzycznych;</a:t>
            </a:r>
          </a:p>
          <a:p>
            <a:r>
              <a:rPr lang="pl-PL" dirty="0" smtClean="0"/>
              <a:t>- zadanie grupowe – projekt w ramach lekcji wychowania fizycznego (dziewczyn) – przygotowanie i prowadzenie zajęć;</a:t>
            </a:r>
          </a:p>
          <a:p>
            <a:r>
              <a:rPr lang="pl-PL" dirty="0" smtClean="0"/>
              <a:t>- praca w grupach – warsztaty „Jak się uczyć języków obcych” – język angielski;</a:t>
            </a:r>
          </a:p>
          <a:p>
            <a:r>
              <a:rPr lang="pl-PL" dirty="0" smtClean="0"/>
              <a:t>- zadanie interdyscyplinarne z języka polskiego i historii – „Mocni w gębie – turniej oratorski”;</a:t>
            </a:r>
          </a:p>
          <a:p>
            <a:r>
              <a:rPr lang="pl-PL" dirty="0" smtClean="0"/>
              <a:t>- warsztaty z wykorzystaniem technik rozwijających kompetencje behawioralne - na godzinach wychowawczych;</a:t>
            </a:r>
          </a:p>
          <a:p>
            <a:r>
              <a:rPr lang="pl-PL" dirty="0" smtClean="0"/>
              <a:t>- Światowy Dzień Tabliczki Mnożenia – akcja korytarzowa dla uczniów z innych klas;</a:t>
            </a:r>
          </a:p>
          <a:p>
            <a:r>
              <a:rPr lang="pl-PL" dirty="0" smtClean="0"/>
              <a:t>- eksperymentowanie z przestrzenią lekcyjną – lekcje polskiego pod lipą </a:t>
            </a:r>
            <a:r>
              <a:rPr lang="pl-PL" smtClean="0"/>
              <a:t>na leżakach lub </a:t>
            </a:r>
            <a:r>
              <a:rPr lang="pl-PL" dirty="0" smtClean="0"/>
              <a:t>w </a:t>
            </a:r>
            <a:r>
              <a:rPr lang="pl-PL" smtClean="0"/>
              <a:t>sali teatralnej;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8513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semestr – lekcje z gośćmi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1402" y="2098687"/>
            <a:ext cx="8743324" cy="402336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Projekt „Zaproś mnie na swoją lekcję” – zainicjowany w naszej szkole przez J. Sułek.</a:t>
            </a:r>
          </a:p>
          <a:p>
            <a:r>
              <a:rPr lang="pl-PL" dirty="0" smtClean="0"/>
              <a:t>Na lekcjach w kl. 7c pojawili się:</a:t>
            </a:r>
          </a:p>
          <a:p>
            <a:r>
              <a:rPr lang="pl-PL" dirty="0" smtClean="0"/>
              <a:t>- 2.11 – prof. Lech Mankiewicz, współtwórca polskiej wersji Khan </a:t>
            </a:r>
            <a:r>
              <a:rPr lang="pl-PL" dirty="0" err="1" smtClean="0"/>
              <a:t>Academy</a:t>
            </a:r>
            <a:r>
              <a:rPr lang="pl-PL" dirty="0" smtClean="0"/>
              <a:t>, pracownik Centrum Fizyki Teoretycznej PAN;</a:t>
            </a:r>
          </a:p>
          <a:p>
            <a:r>
              <a:rPr lang="pl-PL" dirty="0" smtClean="0"/>
              <a:t>- 14.12 - klasa </a:t>
            </a:r>
            <a:r>
              <a:rPr lang="pl-PL" dirty="0"/>
              <a:t>7a ze Szkoły Podstawowej im. gen. Stefana Roweckiego “Grota” w Koziegłowach z</a:t>
            </a:r>
            <a:r>
              <a:rPr lang="pl-PL" dirty="0" smtClean="0"/>
              <a:t> </a:t>
            </a:r>
            <a:r>
              <a:rPr lang="pl-PL" dirty="0"/>
              <a:t>wychowawczynią panią Jolantą </a:t>
            </a:r>
            <a:r>
              <a:rPr lang="pl-PL" dirty="0" smtClean="0"/>
              <a:t>Przygocką – projekt społeczny “</a:t>
            </a:r>
            <a:r>
              <a:rPr lang="pl-PL" dirty="0"/>
              <a:t>Śmieci segregujesz, siebie ratujesz, czyli postaw 5 nie 1</a:t>
            </a:r>
            <a:r>
              <a:rPr lang="pl-PL" dirty="0" smtClean="0"/>
              <a:t>”;</a:t>
            </a:r>
          </a:p>
          <a:p>
            <a:r>
              <a:rPr lang="pl-PL" dirty="0" smtClean="0"/>
              <a:t>- 21.12 - pani </a:t>
            </a:r>
            <a:r>
              <a:rPr lang="pl-PL" dirty="0"/>
              <a:t>Anna Pająk – nauczycielka języka polskiego w Szkole Podstawowej nr 2 w Nowym Dworze Gdańskim, gdzie od kilku lat realizuje z uczniami projekty </a:t>
            </a:r>
            <a:r>
              <a:rPr lang="pl-PL" dirty="0" smtClean="0"/>
              <a:t>społeczne „Młodzi w akcji”;  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6" y="65671"/>
            <a:ext cx="2826327" cy="211974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84" y="2199272"/>
            <a:ext cx="2976277" cy="152760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6" y="4041972"/>
            <a:ext cx="2873971" cy="20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SEMESTR – Obserwacje lekcji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1814945"/>
            <a:ext cx="10336599" cy="4641273"/>
          </a:xfrm>
        </p:spPr>
        <p:txBody>
          <a:bodyPr>
            <a:normAutofit fontScale="47500" lnSpcReduction="20000"/>
          </a:bodyPr>
          <a:lstStyle/>
          <a:p>
            <a:r>
              <a:rPr lang="pl-PL" sz="3300" dirty="0" smtClean="0"/>
              <a:t>Oprócz tego uczyliśmy się od siebie nawzajem, obserwując swoje lekcje. Najczęściej gośćmi na tych lekcjach były także nasze doradczynie w projekcie – Zofia Steć i Małgorzata Jas.</a:t>
            </a:r>
          </a:p>
          <a:p>
            <a:r>
              <a:rPr lang="pl-PL" sz="3300" dirty="0" smtClean="0"/>
              <a:t>- </a:t>
            </a:r>
            <a:r>
              <a:rPr lang="pl-PL" sz="3300" b="1" dirty="0" smtClean="0"/>
              <a:t>S. Rybiński </a:t>
            </a:r>
            <a:r>
              <a:rPr lang="pl-PL" sz="3300" dirty="0" smtClean="0"/>
              <a:t>-  6.10 – prowadzenie lekcji fizyki w obecności doradcy; 23.11 – prowadzenie lekcji chemii w obecności doradcy; 14.12 - obserwacja koleżeńska lekcji informatyki u E. Raczyńskiej;</a:t>
            </a:r>
          </a:p>
          <a:p>
            <a:r>
              <a:rPr lang="pl-PL" sz="3300" dirty="0" smtClean="0"/>
              <a:t>- </a:t>
            </a:r>
            <a:r>
              <a:rPr lang="pl-PL" sz="3300" b="1" dirty="0" smtClean="0"/>
              <a:t>E. Raczyńska </a:t>
            </a:r>
            <a:r>
              <a:rPr lang="pl-PL" sz="3300" dirty="0" smtClean="0"/>
              <a:t>– </a:t>
            </a:r>
            <a:r>
              <a:rPr lang="pl-PL" sz="3300" dirty="0"/>
              <a:t>23.11 – obserwacja koleżeńska na lekcji chemii u S. Rybińskiego; 14.12 </a:t>
            </a:r>
            <a:r>
              <a:rPr lang="pl-PL" sz="3300" dirty="0" smtClean="0"/>
              <a:t>– prowadzenie lekcji informatyki w obecności G. Olczak, S. Rybińskiego i M. Jas; obserwacja lekcji biologii u G. Olczak i zajęć z wychowawcą J. Sułek;</a:t>
            </a:r>
          </a:p>
          <a:p>
            <a:r>
              <a:rPr lang="pl-PL" sz="3300" dirty="0" smtClean="0"/>
              <a:t>- </a:t>
            </a:r>
            <a:r>
              <a:rPr lang="pl-PL" sz="3300" b="1" dirty="0" smtClean="0"/>
              <a:t>G. Olczak </a:t>
            </a:r>
            <a:r>
              <a:rPr lang="pl-PL" sz="3300" dirty="0" smtClean="0"/>
              <a:t>– 23.11 – obserwacja koleżeńska na lekcji chemii u S. Rybińskiego; 16.11 i 14.12 – obserwacja koleżeńska na lekcji informatyki u E. Raczyńskiej;</a:t>
            </a:r>
          </a:p>
          <a:p>
            <a:r>
              <a:rPr lang="pl-PL" sz="3300" dirty="0" smtClean="0"/>
              <a:t>- </a:t>
            </a:r>
            <a:r>
              <a:rPr lang="pl-PL" sz="3300" b="1" dirty="0" smtClean="0"/>
              <a:t>M. </a:t>
            </a:r>
            <a:r>
              <a:rPr lang="pl-PL" sz="3300" b="1" dirty="0" err="1" smtClean="0"/>
              <a:t>Gromulska</a:t>
            </a:r>
            <a:r>
              <a:rPr lang="pl-PL" sz="3300" b="1" dirty="0" smtClean="0"/>
              <a:t> </a:t>
            </a:r>
            <a:r>
              <a:rPr lang="pl-PL" sz="3300" dirty="0" smtClean="0"/>
              <a:t>– </a:t>
            </a:r>
            <a:r>
              <a:rPr lang="pl-PL" sz="3300" dirty="0"/>
              <a:t>05.10 obserwacja zajęć „</a:t>
            </a:r>
            <a:r>
              <a:rPr lang="pl-PL" sz="3300" dirty="0" err="1"/>
              <a:t>Types</a:t>
            </a:r>
            <a:r>
              <a:rPr lang="pl-PL" sz="3300" dirty="0"/>
              <a:t> of media - Rodzaje mediów – odbiór tekstów słuchanych, nowe słownictwo” </a:t>
            </a:r>
            <a:r>
              <a:rPr lang="pl-PL" sz="3300" dirty="0" smtClean="0"/>
              <a:t>(lekcja obserwowana przez doradcę) oraz 05.10 </a:t>
            </a:r>
            <a:r>
              <a:rPr lang="pl-PL" sz="3300" dirty="0"/>
              <a:t>obserwacja zajęć „ Natural </a:t>
            </a:r>
            <a:r>
              <a:rPr lang="pl-PL" sz="3300" dirty="0" err="1"/>
              <a:t>disasters</a:t>
            </a:r>
            <a:r>
              <a:rPr lang="pl-PL" sz="3300" dirty="0"/>
              <a:t> – wprowadzenie nowego słownictwa” </a:t>
            </a:r>
            <a:r>
              <a:rPr lang="pl-PL" sz="3300" dirty="0" smtClean="0"/>
              <a:t>(lekcja obserwowana przez doradcę);</a:t>
            </a:r>
          </a:p>
          <a:p>
            <a:pPr lvl="0"/>
            <a:r>
              <a:rPr lang="pl-PL" sz="3300" dirty="0" smtClean="0"/>
              <a:t>- </a:t>
            </a:r>
            <a:r>
              <a:rPr lang="pl-PL" sz="3300" b="1" dirty="0" smtClean="0"/>
              <a:t>J. Sułek </a:t>
            </a:r>
            <a:r>
              <a:rPr lang="pl-PL" sz="3300" dirty="0" smtClean="0"/>
              <a:t>- </a:t>
            </a:r>
            <a:r>
              <a:rPr lang="pl-PL" sz="3300" dirty="0">
                <a:ea typeface="Roboto"/>
                <a:cs typeface="Roboto"/>
                <a:sym typeface="Roboto"/>
              </a:rPr>
              <a:t>19.10.2020 - przeprowadzenie godziny wychowawczej "Zarządzanie zmianą i improwizacja" (</a:t>
            </a:r>
            <a:r>
              <a:rPr lang="pl-PL" sz="3300" dirty="0" smtClean="0">
                <a:ea typeface="Roboto"/>
                <a:cs typeface="Roboto"/>
                <a:sym typeface="Roboto"/>
              </a:rPr>
              <a:t>kompetencje </a:t>
            </a:r>
            <a:r>
              <a:rPr lang="pl-PL" sz="3300" dirty="0">
                <a:ea typeface="Roboto"/>
                <a:cs typeface="Roboto"/>
                <a:sym typeface="Roboto"/>
              </a:rPr>
              <a:t>behawioralne) obserwowanej przez Małgorzatę Jas i Ewę Raczyńską oraz na dwóch lekcji matematyki:  “Projekt badawczy - postawienie pytania badawczego i hipotezy” oraz “Jaki to procent?” obserwowanych przez trenerkę </a:t>
            </a:r>
            <a:r>
              <a:rPr lang="pl-PL" sz="3300" dirty="0" err="1">
                <a:ea typeface="Roboto"/>
                <a:cs typeface="Roboto"/>
                <a:sym typeface="Roboto"/>
              </a:rPr>
              <a:t>Malgorzatę</a:t>
            </a:r>
            <a:r>
              <a:rPr lang="pl-PL" sz="3300" dirty="0">
                <a:ea typeface="Roboto"/>
                <a:cs typeface="Roboto"/>
                <a:sym typeface="Roboto"/>
              </a:rPr>
              <a:t> Jas; 14.12.2020 - przeprowadzenie godziny wychowawczej kształcącej kompetencje proinnowacyjne obserwowanej przez wicedyrektor Izabelę Saganowską, temat lekcji “Współpraca</a:t>
            </a:r>
            <a:r>
              <a:rPr lang="pl-PL" sz="3300" dirty="0" smtClean="0">
                <a:ea typeface="Roboto"/>
                <a:cs typeface="Roboto"/>
                <a:sym typeface="Roboto"/>
              </a:rPr>
              <a:t>”;</a:t>
            </a:r>
            <a:endParaRPr lang="pl-PL" sz="3300" dirty="0">
              <a:ea typeface="Roboto"/>
              <a:cs typeface="Roboto"/>
              <a:sym typeface="Roboto"/>
            </a:endParaRPr>
          </a:p>
          <a:p>
            <a:endParaRPr lang="pl-PL" dirty="0" smtClean="0"/>
          </a:p>
          <a:p>
            <a:r>
              <a:rPr lang="pl-PL" dirty="0" smtClean="0"/>
              <a:t>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6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SEMESTR – Obserwacje lekcji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1814945"/>
            <a:ext cx="10322745" cy="4494415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Oprócz tego uczyliśmy się od siebie nawzajem, obserwując swoje lekcje. Najczęściej gośćmi na tych lekcjach były także nasze doradczynie w projekcie – Zofia Steć i Małgorzata Jas.</a:t>
            </a:r>
          </a:p>
          <a:p>
            <a:r>
              <a:rPr lang="pl-PL" dirty="0" smtClean="0"/>
              <a:t>- </a:t>
            </a:r>
            <a:r>
              <a:rPr lang="pl-PL" b="1" dirty="0" smtClean="0"/>
              <a:t>A. Szewczyk </a:t>
            </a:r>
            <a:r>
              <a:rPr lang="pl-PL" dirty="0" smtClean="0"/>
              <a:t>- </a:t>
            </a:r>
            <a:r>
              <a:rPr lang="pl-PL" dirty="0"/>
              <a:t>prowadzenie </a:t>
            </a:r>
            <a:r>
              <a:rPr lang="pl-PL" dirty="0" smtClean="0"/>
              <a:t>zajęć WF </a:t>
            </a:r>
            <a:r>
              <a:rPr lang="pl-PL" dirty="0"/>
              <a:t>dla mojej klasy - projekt uczennic kl. 7c 1 grupa (24.11 obserwowali zajęcia: T. Ruta i K. K. Wyszogrodzka), prowadzenie zajęć: WF dla mojej klasy- projekt 2 grupy uczennic klasy 7c (01.12 obserwowała zajęcia doradca ze szkoły dla innowatora p. Z. </a:t>
            </a:r>
            <a:r>
              <a:rPr lang="pl-PL" dirty="0" smtClean="0"/>
              <a:t>Steć), </a:t>
            </a:r>
            <a:r>
              <a:rPr lang="pl-PL" dirty="0"/>
              <a:t>obserwacja lekcji j. niemieckiego (16.12 u p. K.K. Wyszogrodzkiej</a:t>
            </a:r>
            <a:r>
              <a:rPr lang="pl-PL" dirty="0" smtClean="0"/>
              <a:t>);</a:t>
            </a:r>
          </a:p>
          <a:p>
            <a:r>
              <a:rPr lang="pl-PL" dirty="0" smtClean="0"/>
              <a:t>- </a:t>
            </a:r>
            <a:r>
              <a:rPr lang="pl-PL" b="1" dirty="0" smtClean="0"/>
              <a:t>T. Ruta </a:t>
            </a:r>
            <a:r>
              <a:rPr lang="pl-PL" dirty="0" smtClean="0"/>
              <a:t>– 24.11 - obserwacje koleżeńskie lekcji wychowania fizycznego u A. Szewczyk; pomoc w przygotowaniu projektu w kl. 7c „Interdyscyplinarne zajęcia </a:t>
            </a:r>
            <a:r>
              <a:rPr lang="pl-PL" dirty="0" err="1" smtClean="0"/>
              <a:t>wf</a:t>
            </a:r>
            <a:r>
              <a:rPr lang="pl-PL" dirty="0" smtClean="0"/>
              <a:t>”;</a:t>
            </a:r>
          </a:p>
          <a:p>
            <a:pPr lvl="0"/>
            <a:r>
              <a:rPr lang="pl-PL" dirty="0" smtClean="0"/>
              <a:t>- </a:t>
            </a:r>
            <a:r>
              <a:rPr lang="pl-PL" b="1" dirty="0" smtClean="0"/>
              <a:t>K. Kozłowska-Wyszogrodzka </a:t>
            </a:r>
            <a:r>
              <a:rPr lang="pl-PL" dirty="0" smtClean="0"/>
              <a:t>– </a:t>
            </a:r>
            <a:r>
              <a:rPr lang="pl-PL" sz="2400" dirty="0"/>
              <a:t>24.11 obserwacja zajęć </a:t>
            </a:r>
            <a:r>
              <a:rPr lang="pl-PL" sz="2400" dirty="0" err="1" smtClean="0"/>
              <a:t>A.Szewczyk</a:t>
            </a:r>
            <a:r>
              <a:rPr lang="pl-PL" sz="2400" dirty="0" smtClean="0"/>
              <a:t> </a:t>
            </a:r>
            <a:r>
              <a:rPr lang="pl-PL" sz="2400" dirty="0"/>
              <a:t>pod kątem współpracy uczennic  na  lekcji wychowania fizycznego, 16.12 - prowadzenie zajęć “Tradycje świąteczne w Niemczech” ( w  obecności </a:t>
            </a:r>
            <a:r>
              <a:rPr lang="pl-PL" sz="2400" dirty="0" err="1"/>
              <a:t>A.Szewczyk</a:t>
            </a:r>
            <a:r>
              <a:rPr lang="pl-PL" sz="2400" dirty="0"/>
              <a:t> i </a:t>
            </a:r>
            <a:r>
              <a:rPr lang="pl-PL" sz="2400" dirty="0" err="1"/>
              <a:t>Z.Steć</a:t>
            </a:r>
            <a:r>
              <a:rPr lang="pl-PL" sz="2400" dirty="0" smtClean="0"/>
              <a:t>)</a:t>
            </a:r>
            <a:endParaRPr lang="pl-PL" dirty="0" smtClean="0"/>
          </a:p>
          <a:p>
            <a:r>
              <a:rPr lang="pl-PL" dirty="0" smtClean="0"/>
              <a:t>- </a:t>
            </a:r>
            <a:r>
              <a:rPr lang="pl-PL" b="1" dirty="0" smtClean="0"/>
              <a:t>A. Nowak </a:t>
            </a:r>
            <a:r>
              <a:rPr lang="pl-PL" dirty="0" smtClean="0"/>
              <a:t>– </a:t>
            </a:r>
            <a:r>
              <a:rPr lang="pl-PL" dirty="0"/>
              <a:t>03.11 prowadzenie zajęć “Powstanie </a:t>
            </a:r>
            <a:r>
              <a:rPr lang="pl-PL" dirty="0" smtClean="0"/>
              <a:t>styczniowe” obserwowanych </a:t>
            </a:r>
            <a:r>
              <a:rPr lang="pl-PL" dirty="0"/>
              <a:t>przez I. Saganowską, 24.11 prowadzenie </a:t>
            </a:r>
            <a:r>
              <a:rPr lang="pl-PL" dirty="0" smtClean="0"/>
              <a:t>zajęć “Zjednoczenie </a:t>
            </a:r>
            <a:r>
              <a:rPr lang="pl-PL" dirty="0"/>
              <a:t>Włoch” obserwowanych przez I. Saganowską i Z. </a:t>
            </a:r>
            <a:r>
              <a:rPr lang="pl-PL" dirty="0" smtClean="0"/>
              <a:t>Steć, 02.11 i 07.12 </a:t>
            </a:r>
            <a:r>
              <a:rPr lang="pl-PL" dirty="0"/>
              <a:t>obserwacja lekcji </a:t>
            </a:r>
            <a:r>
              <a:rPr lang="pl-PL" dirty="0" smtClean="0"/>
              <a:t>I. Saganowskiej </a:t>
            </a:r>
            <a:r>
              <a:rPr lang="pl-PL" dirty="0"/>
              <a:t>w obecności Z. Steć, 16-17.12 współprowadzenie zajęć z </a:t>
            </a:r>
            <a:r>
              <a:rPr lang="pl-PL" dirty="0" smtClean="0"/>
              <a:t>I. Saganowską </a:t>
            </a:r>
            <a:r>
              <a:rPr lang="pl-PL" dirty="0"/>
              <a:t>(zadanie interdyscyplinarne);</a:t>
            </a:r>
            <a:endParaRPr lang="pl-PL" dirty="0" smtClean="0"/>
          </a:p>
          <a:p>
            <a:r>
              <a:rPr lang="pl-PL" dirty="0" smtClean="0"/>
              <a:t>- </a:t>
            </a:r>
            <a:r>
              <a:rPr lang="pl-PL" b="1" dirty="0" smtClean="0"/>
              <a:t>I. Saganowska </a:t>
            </a:r>
            <a:r>
              <a:rPr lang="pl-PL" dirty="0" smtClean="0"/>
              <a:t>– 02.11 prowadzenie zajęć „Porównanie homeryckie w </a:t>
            </a:r>
            <a:r>
              <a:rPr lang="pl-PL" i="1" dirty="0" smtClean="0"/>
              <a:t>Trenie V</a:t>
            </a:r>
            <a:r>
              <a:rPr lang="pl-PL" dirty="0" smtClean="0"/>
              <a:t>”(obserwowanych przez A. Nowak), 03.11 i 24.11 obserwacje lekcji u A. Nowak; 07.12 prowadzenie zajęć „Wina i kara w balladzie </a:t>
            </a:r>
            <a:r>
              <a:rPr lang="pl-PL" i="1" dirty="0" smtClean="0"/>
              <a:t>Świtezianka</a:t>
            </a:r>
            <a:r>
              <a:rPr lang="pl-PL" dirty="0" smtClean="0"/>
              <a:t>” (w obecności A. Nowak i Z. Steć); 16-17.12 współprowadzenie zajęć z A. Nowak (zadanie interdyscyplinarne);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53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semestr – spotkania z doradcami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1856509"/>
            <a:ext cx="9720073" cy="4452851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Poza szkoleniami, obserwacjami koleżeńskimi i kursem internetowym na bieżąco spotykaliśmy się też z doradcami – albo całą grupą (10 nauczycieli + 2 doradców), albo małymi grupami (5 nauczycieli + 1 doradca):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Spotkania całej grupy z dwiema doradczyniami – 25.08, 07.09, 6.10, 10.11, 1.12, 26.01;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Spotkania indywidualne lub w mniejszych grupach:</a:t>
            </a:r>
          </a:p>
          <a:p>
            <a:pPr>
              <a:buFontTx/>
              <a:buChar char="-"/>
            </a:pPr>
            <a:r>
              <a:rPr lang="pl-PL" dirty="0" smtClean="0"/>
              <a:t>grupa Z. Steć - 07.09, 24.11, 16.12;</a:t>
            </a:r>
          </a:p>
          <a:p>
            <a:pPr>
              <a:buFontTx/>
              <a:buChar char="-"/>
            </a:pPr>
            <a:r>
              <a:rPr lang="pl-PL" dirty="0" smtClean="0"/>
              <a:t>grupa M. Jas </a:t>
            </a:r>
            <a:r>
              <a:rPr lang="pl-PL" dirty="0"/>
              <a:t>- </a:t>
            </a:r>
            <a:r>
              <a:rPr lang="pl-PL" dirty="0" smtClean="0"/>
              <a:t>23.11, 14</a:t>
            </a:r>
            <a:r>
              <a:rPr lang="pl-PL" dirty="0"/>
              <a:t>. </a:t>
            </a:r>
            <a:r>
              <a:rPr lang="pl-PL" dirty="0" smtClean="0"/>
              <a:t>12;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Udział w webinarium prowadzonym przez Oktawię </a:t>
            </a:r>
            <a:r>
              <a:rPr lang="pl-PL" dirty="0" err="1" smtClean="0"/>
              <a:t>Gorzeńską</a:t>
            </a:r>
            <a:r>
              <a:rPr lang="pl-PL" dirty="0" smtClean="0"/>
              <a:t> „Jak dbać o dobrostan nie tylko w dobie pandemii?” 19.11 – I. Saganowska, K. Kozłowska-Wyszogrodzka, G. Olczak, E. Raczyńska, T. Ruta, S. Rybiński, A. Szewczyk, A. Nowak;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Udział w webinarium „Czy możliwe jest kształcenie kompetencji przyszłości w edukacji zdalnej?” 19.01 – cała grupa + chętni nauczyciele ze szkoły; </a:t>
            </a:r>
          </a:p>
        </p:txBody>
      </p:sp>
    </p:spTree>
    <p:extLst>
      <p:ext uri="{BB962C8B-B14F-4D97-AF65-F5344CB8AC3E}">
        <p14:creationId xmlns:p14="http://schemas.microsoft.com/office/powerpoint/2010/main" val="26773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REARANŻACJE</a:t>
            </a:r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7" y="585216"/>
            <a:ext cx="5726345" cy="257685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89" y="3442855"/>
            <a:ext cx="6165273" cy="277437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66" y="1873644"/>
            <a:ext cx="4003963" cy="180178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4079761"/>
            <a:ext cx="4005365" cy="180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PRZED NAMI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Kolejny moduł kursu internetowego (do 19.02);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Rada szkoleniowa – 26.01 (obserwacje koleżeńskie);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SZKOŁA ZIMOWA – pięć dni intensywnych szkoleń - 4-5.02, 15-16.02 i 25.02;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Webinarium na zakończenie SZKOŁY ZIMOWEJ – 1.03;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70C0"/>
                </a:solidFill>
              </a:rPr>
              <a:t>NAJWAŻNIEJSZE ZADANIE – przenoszenie zdobytych umiejętności /kompetencji/metod/form pracy na inne klasy w szkole;</a:t>
            </a: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6603" y="141847"/>
            <a:ext cx="11586949" cy="2232864"/>
          </a:xfrm>
        </p:spPr>
        <p:txBody>
          <a:bodyPr>
            <a:noAutofit/>
          </a:bodyPr>
          <a:lstStyle/>
          <a:p>
            <a:pPr algn="just"/>
            <a:r>
              <a:rPr lang="pl-PL" sz="2800" b="1" dirty="0"/>
              <a:t>Szkoła dla innowatora</a:t>
            </a:r>
            <a:r>
              <a:rPr lang="pl-PL" sz="2800" dirty="0"/>
              <a:t> - to trzyletni projekt pilotażowy prowadzony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przez </a:t>
            </a:r>
            <a:r>
              <a:rPr lang="pl-PL" sz="2800" dirty="0"/>
              <a:t>Centrum Edukacji Obywatelskiej w konsorcjum ze Stowarzyszeniem WIS z Radowa Małego, Szkołą Edukacji Polsko - Amerykańskiej Fundacji Wolności i Uniwersytetu Warszawskiego, przy wsparciu Deloitte oraz Zwolnieni z Teorii. Inicjatorami projektu są Ministerstwo Rozwoju oraz Ministerstwo Edukacji Narodowej. </a:t>
            </a:r>
            <a:r>
              <a:rPr lang="pl-PL" sz="2800" dirty="0" smtClean="0"/>
              <a:t>                                         FINASOWANIE Z FUNDUSZY UNIJNYCH.</a:t>
            </a: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74" y="2483893"/>
            <a:ext cx="8680720" cy="4187238"/>
          </a:xfrm>
        </p:spPr>
      </p:pic>
    </p:spTree>
    <p:extLst>
      <p:ext uri="{BB962C8B-B14F-4D97-AF65-F5344CB8AC3E}">
        <p14:creationId xmlns:p14="http://schemas.microsoft.com/office/powerpoint/2010/main" val="30875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 400 szkół PODSTAWOWYCH zgłoszonych </a:t>
            </a:r>
            <a:br>
              <a:rPr lang="pl-PL" dirty="0" smtClean="0"/>
            </a:br>
            <a:r>
              <a:rPr lang="pl-PL" dirty="0" smtClean="0"/>
              <a:t>do projektu wybrano 20 w całej Polsce, w tym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618451"/>
              </p:ext>
            </p:extLst>
          </p:nvPr>
        </p:nvGraphicFramePr>
        <p:xfrm>
          <a:off x="1461222" y="2084832"/>
          <a:ext cx="4022725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3" imgW="5648125" imgH="5648164" progId="AcroExch.Document.DC">
                  <p:embed/>
                </p:oleObj>
              </mc:Choice>
              <mc:Fallback>
                <p:oleObj name="Acrobat Document" r:id="rId3" imgW="5648125" imgH="564816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1222" y="2084832"/>
                        <a:ext cx="4022725" cy="402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http://www.gm2.pl/wp-content/uploads/2020/01/Szko%C5%82a-dla-innowator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0575" y="2329707"/>
            <a:ext cx="5299461" cy="3532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24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ZAŁOŻENIA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286000"/>
            <a:ext cx="10258638" cy="4023360"/>
          </a:xfrm>
        </p:spPr>
        <p:txBody>
          <a:bodyPr>
            <a:normAutofit/>
          </a:bodyPr>
          <a:lstStyle/>
          <a:p>
            <a:r>
              <a:rPr lang="pl-PL" sz="3200" b="1" dirty="0"/>
              <a:t>CEL: </a:t>
            </a:r>
            <a:r>
              <a:rPr lang="pl-PL" sz="3200" dirty="0"/>
              <a:t>wprowadzenie w szkołach zmian, które sprzyjają systematycznemu rozwijaniu </a:t>
            </a:r>
            <a:r>
              <a:rPr lang="pl-PL" sz="3200" b="1" dirty="0"/>
              <a:t>kompetencji proinnowacyjnych </a:t>
            </a:r>
            <a:r>
              <a:rPr lang="pl-PL" sz="3200" dirty="0"/>
              <a:t>oraz wypracowanie sposobu wprowadzania podobnych zmian w kolejnych szkołach </a:t>
            </a:r>
            <a:endParaRPr lang="pl-PL" sz="3200" dirty="0" smtClean="0"/>
          </a:p>
          <a:p>
            <a:r>
              <a:rPr lang="pl-PL" sz="3200" dirty="0" smtClean="0"/>
              <a:t>• </a:t>
            </a:r>
            <a:r>
              <a:rPr lang="pl-PL" sz="3200" dirty="0"/>
              <a:t>projekt pilotażowy / laboratoryjny </a:t>
            </a:r>
            <a:endParaRPr lang="pl-PL" sz="3200" dirty="0" smtClean="0"/>
          </a:p>
          <a:p>
            <a:r>
              <a:rPr lang="pl-PL" sz="3200" dirty="0" smtClean="0"/>
              <a:t>• </a:t>
            </a:r>
            <a:r>
              <a:rPr lang="pl-PL" sz="3200" dirty="0"/>
              <a:t>20 szkół podstawowych, w każdej praca z jedną VII klasą oraz grupą nauczycieli i </a:t>
            </a:r>
            <a:r>
              <a:rPr lang="pl-PL" sz="3200" dirty="0" smtClean="0"/>
              <a:t>dyrekcją – czas trwania 2020-2022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5438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KOMPETENCJE</a:t>
            </a:r>
            <a:br>
              <a:rPr lang="pl-PL" b="1" dirty="0" smtClean="0"/>
            </a:br>
            <a:r>
              <a:rPr lang="pl-PL" b="1" dirty="0" smtClean="0"/>
              <a:t>PROINNOWACYJNE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</a:t>
            </a:r>
            <a:r>
              <a:rPr lang="pl-PL" sz="3600" u="sng" dirty="0"/>
              <a:t>SAMODZIELNOŚĆ </a:t>
            </a:r>
            <a:r>
              <a:rPr lang="pl-PL" sz="3600" u="sng" dirty="0" smtClean="0"/>
              <a:t>MYŚLENIA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600" dirty="0" smtClean="0"/>
              <a:t> </a:t>
            </a:r>
            <a:r>
              <a:rPr lang="pl-PL" sz="3600" u="sng" dirty="0"/>
              <a:t>WSPÓŁPRACA</a:t>
            </a:r>
            <a:r>
              <a:rPr lang="pl-PL" sz="3600" dirty="0"/>
              <a:t> </a:t>
            </a:r>
            <a:endParaRPr lang="pl-PL" sz="3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sz="3600" u="sng" dirty="0" smtClean="0"/>
              <a:t>ROZWIĄZYWANIE PROBLEMÓW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600" dirty="0" smtClean="0"/>
              <a:t> </a:t>
            </a:r>
            <a:r>
              <a:rPr lang="pl-PL" sz="3600" dirty="0"/>
              <a:t>LIDEROWANIE </a:t>
            </a:r>
            <a:endParaRPr lang="pl-PL" sz="3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sz="3600" u="sng" dirty="0" smtClean="0"/>
              <a:t>ZARZĄDZANIE </a:t>
            </a:r>
            <a:r>
              <a:rPr lang="pl-PL" sz="3600" u="sng" dirty="0"/>
              <a:t>SOBĄ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48" y="232475"/>
            <a:ext cx="5405252" cy="30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SEMESTR – wybory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1773382"/>
            <a:ext cx="9720073" cy="4535978"/>
          </a:xfrm>
        </p:spPr>
        <p:txBody>
          <a:bodyPr/>
          <a:lstStyle/>
          <a:p>
            <a:pPr algn="ctr"/>
            <a:r>
              <a:rPr lang="pl-PL" dirty="0" smtClean="0"/>
              <a:t>WYBRALIŚMY WIĄZKI KOMPETENCJI PROINNOWACYJNYCH, </a:t>
            </a:r>
          </a:p>
          <a:p>
            <a:pPr algn="ctr"/>
            <a:r>
              <a:rPr lang="pl-PL" dirty="0" smtClean="0"/>
              <a:t>KTÓRE CHCEMY ROZWIJAĆ u UCZNIÓW: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Agnieszka Nowak, Izabela Saganowska – </a:t>
            </a:r>
            <a:r>
              <a:rPr lang="pl-PL" b="1" dirty="0" smtClean="0">
                <a:solidFill>
                  <a:srgbClr val="FF0000"/>
                </a:solidFill>
              </a:rPr>
              <a:t>SAMODZIELNOŚĆ MYŚLENIA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Katarzyna Kozłowska-Wyszogrodzka, Aldona Szewczyk, Tomasz Ruta – </a:t>
            </a:r>
            <a:r>
              <a:rPr lang="pl-PL" b="1" dirty="0" smtClean="0">
                <a:solidFill>
                  <a:srgbClr val="FF0000"/>
                </a:solidFill>
              </a:rPr>
              <a:t>WSPÓŁPRACA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Joanna Sułek, Monika </a:t>
            </a:r>
            <a:r>
              <a:rPr lang="pl-PL" dirty="0" err="1" smtClean="0"/>
              <a:t>Gromulska</a:t>
            </a:r>
            <a:r>
              <a:rPr lang="pl-PL" dirty="0" smtClean="0"/>
              <a:t> – </a:t>
            </a:r>
            <a:r>
              <a:rPr lang="pl-PL" b="1" dirty="0" smtClean="0">
                <a:solidFill>
                  <a:srgbClr val="FF0000"/>
                </a:solidFill>
              </a:rPr>
              <a:t>ZARZĄDZANIE SOBĄ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Ewa Raczyńska, Grażyna Olczak, Sławomir Rybiński – </a:t>
            </a:r>
            <a:r>
              <a:rPr lang="pl-PL" b="1" dirty="0" smtClean="0">
                <a:solidFill>
                  <a:srgbClr val="FF0000"/>
                </a:solidFill>
              </a:rPr>
              <a:t>ROZWIĄZYWANIE PROBLEMÓW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70C0"/>
                </a:solidFill>
              </a:rPr>
              <a:t>Podzieliliśmy się na dwa zespoły – jednym opiekuje się doradca Zofia Steć (samodzielność myślenia i współpraca), a drugim doradca Małgorzata Jas (rozwiązywanie problemów i zarządzanie sobą).</a:t>
            </a: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 SEMESTR – </a:t>
            </a:r>
            <a:r>
              <a:rPr lang="pl-PL" dirty="0" smtClean="0"/>
              <a:t>SZKOLENIA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1731818"/>
            <a:ext cx="10405872" cy="4577542"/>
          </a:xfrm>
        </p:spPr>
        <p:txBody>
          <a:bodyPr/>
          <a:lstStyle/>
          <a:p>
            <a:r>
              <a:rPr lang="pl-PL" dirty="0" smtClean="0"/>
              <a:t>Każdy z nas podczas szkoleń poznawał nowe metody pracy:</a:t>
            </a:r>
          </a:p>
          <a:p>
            <a:r>
              <a:rPr lang="pl-PL" dirty="0" smtClean="0"/>
              <a:t>1. </a:t>
            </a:r>
            <a:r>
              <a:rPr lang="pl-PL" b="1" dirty="0" smtClean="0">
                <a:solidFill>
                  <a:srgbClr val="0070C0"/>
                </a:solidFill>
              </a:rPr>
              <a:t>MONIKA GROMULSKA </a:t>
            </a:r>
            <a:r>
              <a:rPr lang="pl-PL" dirty="0" smtClean="0"/>
              <a:t>– społeczne projekty edukacyjne (szkolenie dwuczęściowe);</a:t>
            </a:r>
          </a:p>
          <a:p>
            <a:r>
              <a:rPr lang="pl-PL" dirty="0" smtClean="0"/>
              <a:t>2. </a:t>
            </a:r>
            <a:r>
              <a:rPr lang="pl-PL" b="1" dirty="0" smtClean="0">
                <a:solidFill>
                  <a:srgbClr val="0070C0"/>
                </a:solidFill>
              </a:rPr>
              <a:t>KATARZYNA KOZŁOWSKA-WYSZOGRODZKA </a:t>
            </a:r>
            <a:r>
              <a:rPr lang="pl-PL" dirty="0" smtClean="0"/>
              <a:t>– społeczne projekty edukacyjne (szkolenie dwuczęściowe), odwrócona lekcja;</a:t>
            </a:r>
          </a:p>
          <a:p>
            <a:r>
              <a:rPr lang="pl-PL" dirty="0" smtClean="0"/>
              <a:t>3. </a:t>
            </a:r>
            <a:r>
              <a:rPr lang="pl-PL" b="1" dirty="0" smtClean="0">
                <a:solidFill>
                  <a:srgbClr val="0070C0"/>
                </a:solidFill>
              </a:rPr>
              <a:t>AGNIESZKA NOWAK </a:t>
            </a:r>
            <a:r>
              <a:rPr lang="pl-PL" dirty="0" smtClean="0"/>
              <a:t>– uczenie przez dociekanie (szkolenie dwuczęściowe), odwrócona lekcja;</a:t>
            </a:r>
          </a:p>
          <a:p>
            <a:r>
              <a:rPr lang="pl-PL" dirty="0"/>
              <a:t>4</a:t>
            </a:r>
            <a:r>
              <a:rPr lang="pl-PL" dirty="0" smtClean="0"/>
              <a:t>. </a:t>
            </a:r>
            <a:r>
              <a:rPr lang="pl-PL" b="1" dirty="0" smtClean="0">
                <a:solidFill>
                  <a:srgbClr val="0070C0"/>
                </a:solidFill>
              </a:rPr>
              <a:t>GRAŻYNA OLCZAK </a:t>
            </a:r>
            <a:r>
              <a:rPr lang="pl-PL" dirty="0" smtClean="0"/>
              <a:t>– uczenie metodą eksperymentu (szkolenie dwuczęściowe), odwrócona lekcja;</a:t>
            </a:r>
          </a:p>
          <a:p>
            <a:r>
              <a:rPr lang="pl-PL" dirty="0" smtClean="0"/>
              <a:t>5. </a:t>
            </a:r>
            <a:r>
              <a:rPr lang="pl-PL" b="1" dirty="0" smtClean="0">
                <a:solidFill>
                  <a:srgbClr val="0070C0"/>
                </a:solidFill>
              </a:rPr>
              <a:t>EWA RACZYŃSKA </a:t>
            </a:r>
            <a:r>
              <a:rPr lang="pl-PL" dirty="0" smtClean="0"/>
              <a:t>– odwrócona lekcja;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63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 SEMESTR – </a:t>
            </a:r>
            <a:r>
              <a:rPr lang="pl-PL" dirty="0" smtClean="0"/>
              <a:t>SZKOLENIA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1731818"/>
            <a:ext cx="10405872" cy="4577542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Każdy z nas podczas szkoleń poznawał nowe metody pracy:</a:t>
            </a:r>
          </a:p>
          <a:p>
            <a:r>
              <a:rPr lang="pl-PL" dirty="0" smtClean="0"/>
              <a:t>6. </a:t>
            </a:r>
            <a:r>
              <a:rPr lang="pl-PL" b="1" dirty="0" smtClean="0">
                <a:solidFill>
                  <a:srgbClr val="0070C0"/>
                </a:solidFill>
              </a:rPr>
              <a:t>TOMASZ RUTA </a:t>
            </a:r>
            <a:r>
              <a:rPr lang="pl-PL" dirty="0" smtClean="0"/>
              <a:t>– ewaluacja warsztatu pracy nauczyciela wychowania fizycznego (szkolenie dwudniowe); </a:t>
            </a:r>
          </a:p>
          <a:p>
            <a:r>
              <a:rPr lang="pl-PL" dirty="0"/>
              <a:t>7</a:t>
            </a:r>
            <a:r>
              <a:rPr lang="pl-PL" dirty="0" smtClean="0"/>
              <a:t>. </a:t>
            </a:r>
            <a:r>
              <a:rPr lang="pl-PL" b="1" dirty="0" smtClean="0">
                <a:solidFill>
                  <a:srgbClr val="0070C0"/>
                </a:solidFill>
              </a:rPr>
              <a:t>SŁAWOMIR RYBIŃSKI </a:t>
            </a:r>
            <a:r>
              <a:rPr lang="pl-PL" dirty="0" smtClean="0"/>
              <a:t>– uczenie metodą eksperymentów (szkolenie dwuczęściowe), zadania interdyscyplinarne, odwrócona lekcja</a:t>
            </a:r>
            <a:r>
              <a:rPr lang="pl-PL" dirty="0"/>
              <a:t>;</a:t>
            </a:r>
            <a:endParaRPr lang="pl-PL" dirty="0" smtClean="0"/>
          </a:p>
          <a:p>
            <a:r>
              <a:rPr lang="pl-PL" dirty="0"/>
              <a:t>8</a:t>
            </a:r>
            <a:r>
              <a:rPr lang="pl-PL" dirty="0" smtClean="0"/>
              <a:t>. </a:t>
            </a:r>
            <a:r>
              <a:rPr lang="pl-PL" b="1" dirty="0" smtClean="0">
                <a:solidFill>
                  <a:srgbClr val="0070C0"/>
                </a:solidFill>
              </a:rPr>
              <a:t>IZABELA SAGANOWSKA </a:t>
            </a:r>
            <a:r>
              <a:rPr lang="pl-PL" dirty="0" smtClean="0"/>
              <a:t>– społeczne projekty edukacyjne (szkolenie dwuczęściowe), odwrócona lekcja, metody pracy indywidualnej z uczniem, zadania interdyscyplinarne, odwrócona lekcja, metody rozwijania kreatywności;</a:t>
            </a:r>
          </a:p>
          <a:p>
            <a:r>
              <a:rPr lang="pl-PL" dirty="0"/>
              <a:t>9</a:t>
            </a:r>
            <a:r>
              <a:rPr lang="pl-PL" dirty="0" smtClean="0"/>
              <a:t>. </a:t>
            </a:r>
            <a:r>
              <a:rPr lang="pl-PL" b="1" dirty="0" smtClean="0">
                <a:solidFill>
                  <a:srgbClr val="0070C0"/>
                </a:solidFill>
              </a:rPr>
              <a:t>JOANNA SUŁEK </a:t>
            </a:r>
            <a:r>
              <a:rPr lang="pl-PL" dirty="0" smtClean="0"/>
              <a:t>– warsztaty rozwijające kompetencje behawioralne (szkolenie dwuczęściowe), badawcze projekty edukacyjne, zadania interdyscyplinarne;</a:t>
            </a:r>
          </a:p>
          <a:p>
            <a:r>
              <a:rPr lang="pl-PL" dirty="0" smtClean="0"/>
              <a:t>10. </a:t>
            </a:r>
            <a:r>
              <a:rPr lang="pl-PL" b="1" dirty="0" smtClean="0">
                <a:solidFill>
                  <a:srgbClr val="0070C0"/>
                </a:solidFill>
              </a:rPr>
              <a:t>ALDONA SZEWCZYK </a:t>
            </a:r>
            <a:r>
              <a:rPr lang="pl-PL" dirty="0" smtClean="0"/>
              <a:t>- </a:t>
            </a:r>
            <a:r>
              <a:rPr lang="pl-PL" dirty="0"/>
              <a:t>ewaluacja warsztatu pracy nauczyciela wychowania fizycznego (szkolenie dwudniowe), </a:t>
            </a:r>
            <a:r>
              <a:rPr lang="pl-PL" dirty="0" smtClean="0"/>
              <a:t>metody pracy indywidualnej z uczniem</a:t>
            </a:r>
            <a:r>
              <a:rPr lang="pl-PL" dirty="0"/>
              <a:t>;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3594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SEMESTR – KURS ON-LINE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1801091"/>
            <a:ext cx="9720073" cy="4508269"/>
          </a:xfrm>
        </p:spPr>
        <p:txBody>
          <a:bodyPr/>
          <a:lstStyle/>
          <a:p>
            <a:r>
              <a:rPr lang="pl-PL" dirty="0" smtClean="0"/>
              <a:t>Poza szkoleniami braliśmy też udział w kursie internetowym prowadzonym na platformie Internetowej Akademii Nauczyciela (do sierpnia 2020 zrealizowaliśmy sześć modułów tego kursu):</a:t>
            </a:r>
          </a:p>
          <a:p>
            <a:r>
              <a:rPr lang="pl-PL" b="1" dirty="0" smtClean="0"/>
              <a:t>1. </a:t>
            </a:r>
            <a:r>
              <a:rPr lang="pl-PL" b="1" dirty="0" smtClean="0">
                <a:solidFill>
                  <a:srgbClr val="0070C0"/>
                </a:solidFill>
              </a:rPr>
              <a:t>moduł 2.1 </a:t>
            </a:r>
            <a:r>
              <a:rPr lang="pl-PL" dirty="0" smtClean="0"/>
              <a:t>– siódmy moduł w kursie – o metodach współpracy między nauczycielami (OK obserwacje, spacer edukacyjny, współprowadzenie lekcji, współpraca przy zadaniu interdyscyplinarnym); (wrzesień – październik)</a:t>
            </a:r>
          </a:p>
          <a:p>
            <a:r>
              <a:rPr lang="pl-PL" b="1" dirty="0" smtClean="0"/>
              <a:t>2. </a:t>
            </a:r>
            <a:r>
              <a:rPr lang="pl-PL" b="1" dirty="0" smtClean="0">
                <a:solidFill>
                  <a:srgbClr val="0070C0"/>
                </a:solidFill>
              </a:rPr>
              <a:t>moduł 2.2 </a:t>
            </a:r>
            <a:r>
              <a:rPr lang="pl-PL" dirty="0" smtClean="0"/>
              <a:t>– ósmy moduł kursu – zadania interdyscyplinarne, projekty społeczne i badawcze, warsztaty behawioralne – poradniki i zastosowanie tych narzędzi w praktyce; (listopad-grudzień)</a:t>
            </a:r>
          </a:p>
          <a:p>
            <a:r>
              <a:rPr lang="pl-PL" b="1" dirty="0" smtClean="0"/>
              <a:t>3. </a:t>
            </a:r>
            <a:r>
              <a:rPr lang="pl-PL" b="1" dirty="0" smtClean="0">
                <a:solidFill>
                  <a:srgbClr val="0070C0"/>
                </a:solidFill>
              </a:rPr>
              <a:t>moduł 2.3 </a:t>
            </a:r>
            <a:r>
              <a:rPr lang="pl-PL" dirty="0" smtClean="0"/>
              <a:t>– dziewiąty moduł kursu - linie rozwoju do diagnozowania poziomu kompetencji proinnowacyjnych uczniów (styczeń - do 19 lutego)</a:t>
            </a:r>
          </a:p>
          <a:p>
            <a:r>
              <a:rPr lang="pl-PL" dirty="0" smtClean="0"/>
              <a:t>W każdym module mieliśmy zadania do wykonania i refleksje do napisania.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7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510</TotalTime>
  <Words>1594</Words>
  <Application>Microsoft Office PowerPoint</Application>
  <PresentationFormat>Panoramiczny</PresentationFormat>
  <Paragraphs>90</Paragraphs>
  <Slides>16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Roboto</vt:lpstr>
      <vt:lpstr>Tw Cen MT</vt:lpstr>
      <vt:lpstr>Tw Cen MT Condensed</vt:lpstr>
      <vt:lpstr>Wingdings</vt:lpstr>
      <vt:lpstr>Wingdings 3</vt:lpstr>
      <vt:lpstr>Integralny</vt:lpstr>
      <vt:lpstr>Acrobat Document</vt:lpstr>
      <vt:lpstr>SZKOŁA DLA INNOWATORA</vt:lpstr>
      <vt:lpstr>Szkoła dla innowatora - to trzyletni projekt pilotażowy prowadzony  przez Centrum Edukacji Obywatelskiej w konsorcjum ze Stowarzyszeniem WIS z Radowa Małego, Szkołą Edukacji Polsko - Amerykańskiej Fundacji Wolności i Uniwersytetu Warszawskiego, przy wsparciu Deloitte oraz Zwolnieni z Teorii. Inicjatorami projektu są Ministerstwo Rozwoju oraz Ministerstwo Edukacji Narodowej.                                          FINASOWANIE Z FUNDUSZY UNIJNYCH.</vt:lpstr>
      <vt:lpstr>Z 400 szkół PODSTAWOWYCH zgłoszonych  do projektu wybrano 20 w całej Polsce, w tym</vt:lpstr>
      <vt:lpstr>ZAŁOŻENIA PROJEKTU</vt:lpstr>
      <vt:lpstr>KOMPETENCJE PROINNOWACYJNE</vt:lpstr>
      <vt:lpstr>I SEMESTR – wybory</vt:lpstr>
      <vt:lpstr>I SEMESTR – SZKOLENIA</vt:lpstr>
      <vt:lpstr>I SEMESTR – SZKOLENIA</vt:lpstr>
      <vt:lpstr>I SEMESTR – KURS ON-LINE</vt:lpstr>
      <vt:lpstr>I SEMESTR - eksperymentowanie</vt:lpstr>
      <vt:lpstr>I semestr – lekcje z gośćmi</vt:lpstr>
      <vt:lpstr>I SEMESTR – Obserwacje lekcji</vt:lpstr>
      <vt:lpstr>I SEMESTR – Obserwacje lekcji</vt:lpstr>
      <vt:lpstr>I semestr – spotkania z doradcami</vt:lpstr>
      <vt:lpstr>REARANŻACJE</vt:lpstr>
      <vt:lpstr>PRZED NAMI</vt:lpstr>
    </vt:vector>
  </TitlesOfParts>
  <Company>Gimnazjum nr.2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DLA INNOWATORA</dc:title>
  <dc:creator>Iza</dc:creator>
  <cp:lastModifiedBy>Iza</cp:lastModifiedBy>
  <cp:revision>43</cp:revision>
  <dcterms:created xsi:type="dcterms:W3CDTF">2020-09-01T07:01:15Z</dcterms:created>
  <dcterms:modified xsi:type="dcterms:W3CDTF">2021-02-02T14:01:49Z</dcterms:modified>
</cp:coreProperties>
</file>